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98" r:id="rId2"/>
    <p:sldId id="314" r:id="rId3"/>
    <p:sldId id="259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8" r:id="rId24"/>
    <p:sldId id="337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7" r:id="rId33"/>
    <p:sldId id="346" r:id="rId34"/>
    <p:sldId id="348" r:id="rId35"/>
    <p:sldId id="349" r:id="rId36"/>
    <p:sldId id="350" r:id="rId37"/>
    <p:sldId id="372" r:id="rId38"/>
    <p:sldId id="352" r:id="rId39"/>
    <p:sldId id="373" r:id="rId40"/>
    <p:sldId id="354" r:id="rId41"/>
    <p:sldId id="355" r:id="rId42"/>
    <p:sldId id="374" r:id="rId43"/>
    <p:sldId id="357" r:id="rId44"/>
    <p:sldId id="358" r:id="rId45"/>
    <p:sldId id="377" r:id="rId46"/>
    <p:sldId id="378" r:id="rId47"/>
    <p:sldId id="379" r:id="rId48"/>
    <p:sldId id="381" r:id="rId49"/>
    <p:sldId id="380" r:id="rId50"/>
    <p:sldId id="382" r:id="rId51"/>
    <p:sldId id="359" r:id="rId52"/>
    <p:sldId id="375" r:id="rId53"/>
    <p:sldId id="376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9" r:id="rId62"/>
    <p:sldId id="368" r:id="rId63"/>
  </p:sldIdLst>
  <p:sldSz cx="9144000" cy="6858000" type="screen4x3"/>
  <p:notesSz cx="6742113" cy="98726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6600FF"/>
    <a:srgbClr val="2907B9"/>
    <a:srgbClr val="2603BD"/>
    <a:srgbClr val="6600CC"/>
    <a:srgbClr val="003300"/>
    <a:srgbClr val="663300"/>
    <a:srgbClr val="9933FF"/>
    <a:srgbClr val="9966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9" autoAdjust="0"/>
    <p:restoredTop sz="94660"/>
  </p:normalViewPr>
  <p:slideViewPr>
    <p:cSldViewPr>
      <p:cViewPr varScale="1">
        <p:scale>
          <a:sx n="100" d="100"/>
          <a:sy n="100" d="100"/>
        </p:scale>
        <p:origin x="90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32" y="-96"/>
      </p:cViewPr>
      <p:guideLst>
        <p:guide orient="horz" pos="311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9525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FA5C0-D9DC-46E5-BD71-49E049BBD62B}" type="datetimeFigureOut">
              <a:rPr lang="ko-KR" altLang="en-US" smtClean="0"/>
              <a:t>2016-03-03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9525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B42F-C3A1-4DCE-9E88-8A21B15B8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28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0619" tIns="45309" rIns="90619" bIns="4530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0619" tIns="45309" rIns="90619" bIns="45309" rtlCol="0"/>
          <a:lstStyle>
            <a:lvl1pPr algn="r">
              <a:defRPr sz="1200"/>
            </a:lvl1pPr>
          </a:lstStyle>
          <a:p>
            <a:fld id="{DA1B5C28-2512-4E7C-91F9-843CDFAB990F}" type="datetimeFigureOut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41363"/>
            <a:ext cx="4935537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19" tIns="45309" rIns="90619" bIns="4530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212" y="4689516"/>
            <a:ext cx="5393690" cy="4442698"/>
          </a:xfrm>
          <a:prstGeom prst="rect">
            <a:avLst/>
          </a:prstGeom>
        </p:spPr>
        <p:txBody>
          <a:bodyPr vert="horz" lIns="90619" tIns="45309" rIns="90619" bIns="45309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2" cy="493633"/>
          </a:xfrm>
          <a:prstGeom prst="rect">
            <a:avLst/>
          </a:prstGeom>
        </p:spPr>
        <p:txBody>
          <a:bodyPr vert="horz" lIns="90619" tIns="45309" rIns="90619" bIns="4530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8971" y="9377317"/>
            <a:ext cx="2921582" cy="493633"/>
          </a:xfrm>
          <a:prstGeom prst="rect">
            <a:avLst/>
          </a:prstGeom>
        </p:spPr>
        <p:txBody>
          <a:bodyPr vert="horz" lIns="90619" tIns="45309" rIns="90619" bIns="45309" rtlCol="0" anchor="b"/>
          <a:lstStyle>
            <a:lvl1pPr algn="r">
              <a:defRPr sz="1200"/>
            </a:lvl1pPr>
          </a:lstStyle>
          <a:p>
            <a:fld id="{3D7B6587-EB70-4CDA-B9EE-8E061EAF4A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20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20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0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20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1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02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02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20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1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44" y="2687639"/>
            <a:ext cx="6302255" cy="39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" b="100000" l="0" r="99910">
                        <a14:foregroundMark x1="16772" y1="22381" x2="16772" y2="22381"/>
                        <a14:foregroundMark x1="16862" y1="21786" x2="16862" y2="21786"/>
                        <a14:foregroundMark x1="16862" y1="20476" x2="16862" y2="20476"/>
                        <a14:foregroundMark x1="16501" y1="19405" x2="16501" y2="19405"/>
                        <a14:foregroundMark x1="16141" y1="18333" x2="16141" y2="18333"/>
                        <a14:foregroundMark x1="18936" y1="21786" x2="18936" y2="21786"/>
                        <a14:foregroundMark x1="19928" y1="21310" x2="19928" y2="21310"/>
                        <a14:foregroundMark x1="23264" y1="23810" x2="23264" y2="23810"/>
                        <a14:foregroundMark x1="31109" y1="21429" x2="31109" y2="21429"/>
                        <a14:foregroundMark x1="30568" y1="19524" x2="30568" y2="19524"/>
                        <a14:foregroundMark x1="35798" y1="20238" x2="35798" y2="20238"/>
                        <a14:foregroundMark x1="39766" y1="19762" x2="39766" y2="19762"/>
                        <a14:foregroundMark x1="37601" y1="27857" x2="37601" y2="27857"/>
                        <a14:foregroundMark x1="40397" y1="29881" x2="40397" y2="29881"/>
                        <a14:foregroundMark x1="38503" y1="32381" x2="38503" y2="32381"/>
                        <a14:foregroundMark x1="31109" y1="32857" x2="31109" y2="32857"/>
                        <a14:foregroundMark x1="30929" y1="35119" x2="30929" y2="35119"/>
                        <a14:foregroundMark x1="33724" y1="35595" x2="33724" y2="35595"/>
                        <a14:foregroundMark x1="32011" y1="28571" x2="32011" y2="28571"/>
                        <a14:foregroundMark x1="23715" y1="30476" x2="23715" y2="30476"/>
                        <a14:foregroundMark x1="47430" y1="25119" x2="47430" y2="25119"/>
                        <a14:foregroundMark x1="47610" y1="27619" x2="47610" y2="27619"/>
                        <a14:foregroundMark x1="46438" y1="24524" x2="46438" y2="24524"/>
                        <a14:foregroundMark x1="43733" y1="24643" x2="43733" y2="24643"/>
                        <a14:foregroundMark x1="44274" y1="32500" x2="44274" y2="32500"/>
                        <a14:foregroundMark x1="47971" y1="32619" x2="47971" y2="32619"/>
                        <a14:foregroundMark x1="50586" y1="30000" x2="50586" y2="30000"/>
                        <a14:foregroundMark x1="50316" y1="28095" x2="50316" y2="28095"/>
                        <a14:foregroundMark x1="50225" y1="25714" x2="50225" y2="25714"/>
                        <a14:foregroundMark x1="49684" y1="32024" x2="49684" y2="32024"/>
                        <a14:foregroundMark x1="33003" y1="24286" x2="33003" y2="24286"/>
                        <a14:foregroundMark x1="36880" y1="23452" x2="36880" y2="23452"/>
                        <a14:foregroundMark x1="40487" y1="24405" x2="40487" y2="24405"/>
                        <a14:foregroundMark x1="37872" y1="35476" x2="37872" y2="35476"/>
                        <a14:foregroundMark x1="20739" y1="30595" x2="20739" y2="30595"/>
                        <a14:foregroundMark x1="15780" y1="30714" x2="15780" y2="30714"/>
                        <a14:foregroundMark x1="23986" y1="21548" x2="23986" y2="21548"/>
                        <a14:foregroundMark x1="15239" y1="24524" x2="15239" y2="24524"/>
                        <a14:foregroundMark x1="17493" y1="42024" x2="17493" y2="42024"/>
                        <a14:foregroundMark x1="14878" y1="42738" x2="14878" y2="42738"/>
                        <a14:foregroundMark x1="17133" y1="50238" x2="17133" y2="50238"/>
                        <a14:foregroundMark x1="17042" y1="55119" x2="17042" y2="55119"/>
                        <a14:foregroundMark x1="13526" y1="54762" x2="13526" y2="54762"/>
                        <a14:foregroundMark x1="12534" y1="50714" x2="12534" y2="50714"/>
                        <a14:foregroundMark x1="22723" y1="50952" x2="22723" y2="50952"/>
                        <a14:foregroundMark x1="22092" y1="45476" x2="22092" y2="45476"/>
                        <a14:foregroundMark x1="23895" y1="49286" x2="23895" y2="49286"/>
                        <a14:foregroundMark x1="35437" y1="45595" x2="35437" y2="45595"/>
                        <a14:foregroundMark x1="30388" y1="47619" x2="30388" y2="47619"/>
                        <a14:foregroundMark x1="29396" y1="45238" x2="29396" y2="45238"/>
                        <a14:foregroundMark x1="29576" y1="41667" x2="29576" y2="41667"/>
                        <a14:foregroundMark x1="39495" y1="46786" x2="39495" y2="46786"/>
                        <a14:foregroundMark x1="39315" y1="55476" x2="39315" y2="55476"/>
                        <a14:foregroundMark x1="40036" y1="59286" x2="40036" y2="59286"/>
                        <a14:foregroundMark x1="30929" y1="53929" x2="30929" y2="53929"/>
                        <a14:foregroundMark x1="33904" y1="52024" x2="33904" y2="52024"/>
                        <a14:foregroundMark x1="31380" y1="51548" x2="31380" y2="51548"/>
                        <a14:foregroundMark x1="48512" y1="50833" x2="48512" y2="50833"/>
                        <a14:foregroundMark x1="50586" y1="54643" x2="50586" y2="54643"/>
                        <a14:foregroundMark x1="49865" y1="57500" x2="49865" y2="57500"/>
                        <a14:foregroundMark x1="53652" y1="50238" x2="53652" y2="50238"/>
                        <a14:foregroundMark x1="53291" y1="47738" x2="53291" y2="47738"/>
                        <a14:foregroundMark x1="46168" y1="46190" x2="46168" y2="46190"/>
                        <a14:foregroundMark x1="49684" y1="41429" x2="49684" y2="41429"/>
                        <a14:foregroundMark x1="54373" y1="42381" x2="54373" y2="42381"/>
                        <a14:foregroundMark x1="66727" y1="44524" x2="66727" y2="44524"/>
                        <a14:foregroundMark x1="72678" y1="45238" x2="72678" y2="45238"/>
                        <a14:foregroundMark x1="71867" y1="52619" x2="71867" y2="52619"/>
                        <a14:foregroundMark x1="62308" y1="49286" x2="62308" y2="49286"/>
                        <a14:foregroundMark x1="63030" y1="55476" x2="63030" y2="55476"/>
                        <a14:foregroundMark x1="68079" y1="58929" x2="68079" y2="58929"/>
                        <a14:foregroundMark x1="62399" y1="42143" x2="62399" y2="42143"/>
                        <a14:foregroundMark x1="87466" y1="42738" x2="87466" y2="42738"/>
                        <a14:foregroundMark x1="86114" y1="47738" x2="86114" y2="47738"/>
                        <a14:foregroundMark x1="85212" y1="52738" x2="85212" y2="52738"/>
                        <a14:foregroundMark x1="84941" y1="57262" x2="84941" y2="57262"/>
                        <a14:foregroundMark x1="79892" y1="51786" x2="79892" y2="51786"/>
                        <a14:foregroundMark x1="77818" y1="50238" x2="77818" y2="50238"/>
                        <a14:foregroundMark x1="78088" y1="43929" x2="78088" y2="43929"/>
                        <a14:foregroundMark x1="76826" y1="57738" x2="76826" y2="57738"/>
                        <a14:foregroundMark x1="82236" y1="57262" x2="82236" y2="57262"/>
                        <a14:foregroundMark x1="10911" y1="64881" x2="10911" y2="64881"/>
                        <a14:foregroundMark x1="11001" y1="67024" x2="11001" y2="67024"/>
                        <a14:foregroundMark x1="12624" y1="67381" x2="12624" y2="67381"/>
                        <a14:foregroundMark x1="13706" y1="64405" x2="13706" y2="64405"/>
                        <a14:foregroundMark x1="13977" y1="64405" x2="13977" y2="64405"/>
                        <a14:foregroundMark x1="12444" y1="64167" x2="12444" y2="64167"/>
                        <a14:foregroundMark x1="46799" y1="32500" x2="46799" y2="32500"/>
                        <a14:foregroundMark x1="45356" y1="33095" x2="45356" y2="33095"/>
                        <a14:foregroundMark x1="51488" y1="28929" x2="51488" y2="28929"/>
                        <a14:foregroundMark x1="16772" y1="75476" x2="16772" y2="75476"/>
                        <a14:foregroundMark x1="34265" y1="76786" x2="34265" y2="76786"/>
                        <a14:foregroundMark x1="46799" y1="76667" x2="46799" y2="76667"/>
                        <a14:foregroundMark x1="52480" y1="67738" x2="52480" y2="67738"/>
                        <a14:foregroundMark x1="48512" y1="68214" x2="48512" y2="68214"/>
                        <a14:foregroundMark x1="50676" y1="64167" x2="50676" y2="64167"/>
                        <a14:foregroundMark x1="56357" y1="68095" x2="56357" y2="68095"/>
                        <a14:foregroundMark x1="56988" y1="69286" x2="56988" y2="69286"/>
                        <a14:foregroundMark x1="14067" y1="69881" x2="14067" y2="69881"/>
                        <a14:foregroundMark x1="10370" y1="63690" x2="10370" y2="63690"/>
                        <a14:foregroundMark x1="17042" y1="66786" x2="17042" y2="66786"/>
                        <a14:foregroundMark x1="18575" y1="64167" x2="18575" y2="64167"/>
                        <a14:foregroundMark x1="15509" y1="70000" x2="15509" y2="70000"/>
                        <a14:foregroundMark x1="19928" y1="67024" x2="19928" y2="67024"/>
                        <a14:foregroundMark x1="22994" y1="69286" x2="22994" y2="69286"/>
                        <a14:foregroundMark x1="22994" y1="64762" x2="22994" y2="64762"/>
                        <a14:foregroundMark x1="21912" y1="64048" x2="21912" y2="64048"/>
                        <a14:foregroundMark x1="24887" y1="67143" x2="24887" y2="67143"/>
                        <a14:foregroundMark x1="26510" y1="66786" x2="26510" y2="66786"/>
                        <a14:foregroundMark x1="28043" y1="64762" x2="28043" y2="64762"/>
                        <a14:foregroundMark x1="27863" y1="70238" x2="27863" y2="70238"/>
                        <a14:foregroundMark x1="26420" y1="63929" x2="26420" y2="63929"/>
                        <a14:foregroundMark x1="65194" y1="48929" x2="65194" y2="48929"/>
                        <a14:foregroundMark x1="10460" y1="63571" x2="10460" y2="63571"/>
                        <a14:foregroundMark x1="29847" y1="66429" x2="29847" y2="66429"/>
                        <a14:foregroundMark x1="32372" y1="70000" x2="32372" y2="70000"/>
                        <a14:foregroundMark x1="32642" y1="68571" x2="32642" y2="68571"/>
                        <a14:foregroundMark x1="30568" y1="63929" x2="30568" y2="63929"/>
                        <a14:foregroundMark x1="28855" y1="64048" x2="28855" y2="64048"/>
                        <a14:foregroundMark x1="24076" y1="63810" x2="24076" y2="63810"/>
                        <a14:foregroundMark x1="23354" y1="65952" x2="23354" y2="65952"/>
                        <a14:foregroundMark x1="19116" y1="63810" x2="19116" y2="63810"/>
                        <a14:foregroundMark x1="17583" y1="63929" x2="17583" y2="63929"/>
                        <a14:foregroundMark x1="16501" y1="63929" x2="16501" y2="63929"/>
                        <a14:foregroundMark x1="38503" y1="65357" x2="38503" y2="65357"/>
                        <a14:foregroundMark x1="39675" y1="67262" x2="39675" y2="67262"/>
                        <a14:foregroundMark x1="40397" y1="66786" x2="40397" y2="66786"/>
                        <a14:foregroundMark x1="40577" y1="69286" x2="40577" y2="69286"/>
                        <a14:foregroundMark x1="46979" y1="66667" x2="46979" y2="66667"/>
                        <a14:foregroundMark x1="45537" y1="63929" x2="45537" y2="63929"/>
                        <a14:foregroundMark x1="43643" y1="63810" x2="43643" y2="63810"/>
                        <a14:foregroundMark x1="53922" y1="66190" x2="53922" y2="66190"/>
                        <a14:foregroundMark x1="54103" y1="67738" x2="54103" y2="67738"/>
                        <a14:foregroundMark x1="53291" y1="64167" x2="53291" y2="64167"/>
                        <a14:foregroundMark x1="56898" y1="63929" x2="56898" y2="63929"/>
                        <a14:foregroundMark x1="54914" y1="64048" x2="54914" y2="64048"/>
                        <a14:foregroundMark x1="52480" y1="63929" x2="52480" y2="63929"/>
                        <a14:foregroundMark x1="58251" y1="65476" x2="58251" y2="65476"/>
                        <a14:foregroundMark x1="58521" y1="64286" x2="58521" y2="64286"/>
                        <a14:foregroundMark x1="57890" y1="63929" x2="57890" y2="63929"/>
                        <a14:foregroundMark x1="60054" y1="64048" x2="60054" y2="64048"/>
                        <a14:foregroundMark x1="63210" y1="64524" x2="63210" y2="64524"/>
                        <a14:foregroundMark x1="63390" y1="65595" x2="63390" y2="65595"/>
                        <a14:foregroundMark x1="61948" y1="64048" x2="61948" y2="64048"/>
                        <a14:foregroundMark x1="65284" y1="64881" x2="65284" y2="64881"/>
                        <a14:foregroundMark x1="66727" y1="63810" x2="66727" y2="63810"/>
                        <a14:foregroundMark x1="64112" y1="63810" x2="64112" y2="63810"/>
                        <a14:foregroundMark x1="68620" y1="69286" x2="68620" y2="69286"/>
                        <a14:foregroundMark x1="70153" y1="66905" x2="70153" y2="66905"/>
                        <a14:foregroundMark x1="70965" y1="63929" x2="70965" y2="63929"/>
                        <a14:foregroundMark x1="69071" y1="63810" x2="69071" y2="63810"/>
                        <a14:foregroundMark x1="79351" y1="66190" x2="79351" y2="66190"/>
                        <a14:foregroundMark x1="81785" y1="66310" x2="81785" y2="66310"/>
                        <a14:foregroundMark x1="85122" y1="65357" x2="85122" y2="65357"/>
                        <a14:foregroundMark x1="88458" y1="65595" x2="88458" y2="65595"/>
                        <a14:foregroundMark x1="90171" y1="64167" x2="90171" y2="64167"/>
                        <a14:foregroundMark x1="88999" y1="63929" x2="88999" y2="63929"/>
                        <a14:foregroundMark x1="87015" y1="63810" x2="87015" y2="63810"/>
                        <a14:foregroundMark x1="86384" y1="66071" x2="86384" y2="66071"/>
                        <a14:foregroundMark x1="84941" y1="64048" x2="84941" y2="64048"/>
                        <a14:foregroundMark x1="80794" y1="63929" x2="80794" y2="63929"/>
                        <a14:foregroundMark x1="80252" y1="63810" x2="80252" y2="63810"/>
                        <a14:foregroundMark x1="73760" y1="67024" x2="73760" y2="67024"/>
                        <a14:foregroundMark x1="77728" y1="66667" x2="77728" y2="66667"/>
                        <a14:foregroundMark x1="75654" y1="63929" x2="75654" y2="63929"/>
                        <a14:foregroundMark x1="78269" y1="63929" x2="78269" y2="63929"/>
                        <a14:foregroundMark x1="77728" y1="28810" x2="77728" y2="28810"/>
                        <a14:foregroundMark x1="84310" y1="30476" x2="84310" y2="30476"/>
                        <a14:foregroundMark x1="79892" y1="30714" x2="79892" y2="30714"/>
                        <a14:backgroundMark x1="12173" y1="64881" x2="12173" y2="64881"/>
                        <a14:backgroundMark x1="16952" y1="65000" x2="16952" y2="65000"/>
                        <a14:backgroundMark x1="68711" y1="67500" x2="68711" y2="67500"/>
                        <a14:backgroundMark x1="71055" y1="65714" x2="71055" y2="65714"/>
                        <a14:backgroundMark x1="73309" y1="65952" x2="73309" y2="65952"/>
                        <a14:backgroundMark x1="66727" y1="65238" x2="66727" y2="65238"/>
                        <a14:backgroundMark x1="56988" y1="65952" x2="56988" y2="65952"/>
                        <a14:backgroundMark x1="54193" y1="65476" x2="54193" y2="65476"/>
                        <a14:backgroundMark x1="55816" y1="67381" x2="55816" y2="67381"/>
                        <a14:backgroundMark x1="54554" y1="65714" x2="54554" y2="65714"/>
                        <a14:backgroundMark x1="46078" y1="65833" x2="46078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97" y="-171400"/>
            <a:ext cx="5885285" cy="445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6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006-C769-43D5-BE6D-9129DAE6BF04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6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6A2-CD74-45C8-B2FF-533920EA189D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1246-1766-4325-B70B-F2C174E5F514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43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2D53-86A2-4F60-AD07-BBBACCDAAE33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2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34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6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468314"/>
            <a:ext cx="8229600" cy="5657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04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97E7-D5E5-4B5F-8BBA-62D3BA472F1E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0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9C87-0CDF-4FF8-BEFB-5960FDA28501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ko-KR" altLang="en-US"/>
          </a:p>
        </p:txBody>
      </p:sp>
      <p:sp>
        <p:nvSpPr>
          <p:cNvPr id="9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 txBox="1">
            <a:spLocks/>
          </p:cNvSpPr>
          <p:nvPr userDrawn="1"/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1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68BD-0A44-4DB6-AA93-532C5AF1CF69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F10E-1F03-47EF-B26A-5700C3C8DDF3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9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141B-F00A-4AAE-A555-BDAFD57F5139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6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F7F6-10CD-40B2-B396-A906575AC436}" type="datetime1">
              <a:rPr lang="ko-KR" altLang="en-US" smtClean="0"/>
              <a:pPr/>
              <a:t>2016-03-03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5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1pPr>
      <a:lvl2pPr marL="8001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b="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6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선택하기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여러 개의 셀 선택하기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연속되지 않는 부분을 지정할 때는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>
              <a:buAutoNum type="circleNumDbPlain"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 </a:t>
            </a:r>
            <a:r>
              <a:rPr lang="ko-KR" altLang="en-US" sz="1800" b="0" dirty="0" smtClean="0"/>
              <a:t>을  누른 </a:t>
            </a:r>
            <a:r>
              <a:rPr lang="ko-KR" altLang="en-US" sz="1800" b="0" dirty="0"/>
              <a:t>상태에서 </a:t>
            </a:r>
            <a:r>
              <a:rPr lang="ko-KR" altLang="en-US" sz="1800" b="0" dirty="0" smtClean="0"/>
              <a:t>클릭하거나 드래그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28800"/>
            <a:ext cx="4824536" cy="34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06" y="2348904"/>
            <a:ext cx="315244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3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선택하기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워크시트 전체에 블록 설정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행 머리글과 열 머리글이 </a:t>
            </a:r>
            <a:r>
              <a:rPr lang="ko-KR" altLang="en-US" sz="1800" b="0" dirty="0" smtClean="0"/>
              <a:t>만나는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 지점을 </a:t>
            </a:r>
            <a:r>
              <a:rPr lang="ko-KR" altLang="en-US" sz="1800" b="0" dirty="0"/>
              <a:t>마우스로 클릭하면 </a:t>
            </a:r>
            <a:r>
              <a:rPr lang="ko-KR" altLang="en-US" sz="1800" b="0" dirty="0" smtClean="0"/>
              <a:t>워크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시트 전체에 </a:t>
            </a:r>
            <a:r>
              <a:rPr lang="ko-KR" altLang="en-US" sz="1800" b="0" dirty="0"/>
              <a:t>블록이 </a:t>
            </a:r>
            <a:r>
              <a:rPr lang="ko-KR" altLang="en-US" sz="1800" b="0" dirty="0" smtClean="0"/>
              <a:t>설정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" y="1646433"/>
            <a:ext cx="4680000" cy="365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9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선택하기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입력부분 전체에 블록 설정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데이터가 </a:t>
            </a:r>
            <a:r>
              <a:rPr lang="ko-KR" altLang="en-US" sz="1800" b="0" dirty="0"/>
              <a:t>입력된 부분 전체를 블록 </a:t>
            </a:r>
            <a:r>
              <a:rPr lang="ko-KR" altLang="en-US" sz="1800" b="0" dirty="0" smtClean="0"/>
              <a:t>설정하기 </a:t>
            </a:r>
            <a:r>
              <a:rPr lang="ko-KR" altLang="en-US" sz="1800" b="0" dirty="0"/>
              <a:t>위해서는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왼쪽 위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예제의 </a:t>
            </a:r>
            <a:r>
              <a:rPr lang="ko-KR" altLang="en-US" sz="1800" b="0" dirty="0" smtClean="0"/>
              <a:t>경우 </a:t>
            </a:r>
            <a:r>
              <a:rPr lang="en-US" altLang="ko-KR" sz="1800" b="0" dirty="0"/>
              <a:t>A3</a:t>
            </a:r>
            <a:r>
              <a:rPr lang="ko-KR" altLang="en-US" sz="1800" b="0" dirty="0"/>
              <a:t>셀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릭하고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                      키를 누른 다음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                      키를 누른다</a:t>
            </a:r>
            <a:r>
              <a:rPr lang="en-US" altLang="ko-KR" sz="1800" b="0" dirty="0" smtClean="0"/>
              <a:t>.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6" y="1714446"/>
            <a:ext cx="4680000" cy="344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1647999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93096"/>
            <a:ext cx="1654641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8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선택하기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이름 상자를 이용해서 셀 선택하기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이름 상자에 이동하려는 셀 </a:t>
            </a:r>
            <a:r>
              <a:rPr lang="ko-KR" altLang="en-US" sz="1800" b="0" dirty="0" smtClean="0"/>
              <a:t>주소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를 입력하고         키를 </a:t>
            </a:r>
            <a:r>
              <a:rPr lang="ko-KR" altLang="en-US" sz="1800" b="0" dirty="0"/>
              <a:t>누르면</a:t>
            </a:r>
            <a:r>
              <a:rPr lang="en-US" altLang="ko-KR" sz="1800" b="0" dirty="0" smtClean="0"/>
              <a:t>,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/>
              <a:t>해당 셀 </a:t>
            </a:r>
            <a:r>
              <a:rPr lang="ko-KR" altLang="en-US" sz="1800" b="0" dirty="0" smtClean="0"/>
              <a:t>주소로 </a:t>
            </a:r>
            <a:r>
              <a:rPr lang="ko-KR" altLang="en-US" sz="1800" b="0" dirty="0"/>
              <a:t>한 번에 </a:t>
            </a:r>
            <a:r>
              <a:rPr lang="ko-KR" altLang="en-US" sz="1800" b="0" dirty="0" smtClean="0"/>
              <a:t>이동</a:t>
            </a:r>
            <a:endParaRPr lang="en-US" altLang="ko-KR" sz="1800" b="0" dirty="0" smtClean="0"/>
          </a:p>
          <a:p>
            <a:pPr marL="0" indent="0">
              <a:buNone/>
            </a:pP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67488"/>
            <a:ext cx="4680000" cy="370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988840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79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선택하기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이름 상자를 이용해서 셀 선택하기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자주 사용하는 셀 블록의 경우 </a:t>
            </a:r>
            <a:r>
              <a:rPr lang="ko-KR" altLang="en-US" sz="1800" b="0" dirty="0" smtClean="0"/>
              <a:t>이름상자에 </a:t>
            </a:r>
            <a:r>
              <a:rPr lang="ko-KR" altLang="en-US" sz="1800" b="0" dirty="0"/>
              <a:t>등록시켜서 사용하면 </a:t>
            </a:r>
            <a:r>
              <a:rPr lang="ko-KR" altLang="en-US" sz="1800" b="0" dirty="0" smtClean="0"/>
              <a:t>편리하다</a:t>
            </a:r>
            <a:r>
              <a:rPr lang="en-US" altLang="ko-KR" sz="1800" b="0" dirty="0" smtClean="0"/>
              <a:t>.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등록시킬 셀들을 블록 </a:t>
            </a:r>
            <a:r>
              <a:rPr lang="ko-KR" altLang="en-US" sz="1800" b="0" dirty="0" smtClean="0"/>
              <a:t>설정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이름 </a:t>
            </a:r>
            <a:r>
              <a:rPr lang="ko-KR" altLang="en-US" sz="1800" b="0" dirty="0"/>
              <a:t>상자에 등록시킬 이름을 </a:t>
            </a:r>
            <a:r>
              <a:rPr lang="ko-KR" altLang="en-US" sz="1800" b="0" dirty="0" smtClean="0"/>
              <a:t>입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력한</a:t>
            </a:r>
            <a:r>
              <a:rPr lang="ko-KR" altLang="en-US" sz="1800" b="0" dirty="0" smtClean="0"/>
              <a:t> 후        </a:t>
            </a:r>
            <a:endParaRPr lang="en-US" altLang="ko-KR" sz="1800" b="0" dirty="0"/>
          </a:p>
          <a:p>
            <a:pPr marL="0" indent="0">
              <a:buNone/>
            </a:pPr>
            <a:endParaRPr lang="en-US" altLang="ko-KR" sz="1800" b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86991"/>
            <a:ext cx="4680000" cy="373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861048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6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입력하기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숫자 입력하기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b="0" dirty="0"/>
              <a:t>숫자 데이터는 기본적으로 </a:t>
            </a:r>
            <a:r>
              <a:rPr lang="ko-KR" altLang="en-US" sz="1800" b="0" dirty="0" smtClean="0"/>
              <a:t>오른쪽으로 정렬</a:t>
            </a:r>
            <a:endParaRPr lang="en-US" altLang="ko-KR" sz="1800" b="0" dirty="0"/>
          </a:p>
          <a:p>
            <a:endParaRPr lang="en-US" altLang="ko-KR" sz="1800" b="0" dirty="0" smtClean="0">
              <a:solidFill>
                <a:srgbClr val="FF0000"/>
              </a:solidFill>
            </a:endParaRPr>
          </a:p>
          <a:p>
            <a:r>
              <a:rPr lang="ko-KR" altLang="en-US" sz="1800" b="0" dirty="0"/>
              <a:t>열 너비보다 길이가 긴 </a:t>
            </a:r>
            <a:r>
              <a:rPr lang="ko-KR" altLang="en-US" sz="1800" b="0" dirty="0" smtClean="0"/>
              <a:t>숫자를 </a:t>
            </a:r>
            <a:r>
              <a:rPr lang="ko-KR" altLang="en-US" sz="1800" b="0" dirty="0"/>
              <a:t>입력하면 열 너비는 자동으로 </a:t>
            </a:r>
            <a:r>
              <a:rPr lang="ko-KR" altLang="en-US" sz="1800" b="0" dirty="0" smtClean="0"/>
              <a:t>늘어남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 smtClean="0"/>
              <a:t>서식이 </a:t>
            </a:r>
            <a:r>
              <a:rPr lang="ko-KR" altLang="en-US" sz="1800" b="0" dirty="0"/>
              <a:t>없는 숫자 데이터는 지수 형태로 </a:t>
            </a:r>
            <a:r>
              <a:rPr lang="ko-KR" altLang="en-US" sz="1800" b="0" dirty="0" smtClean="0"/>
              <a:t>표시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/>
              <a:t>서식이 지정된 숫자 데이터는 </a:t>
            </a:r>
            <a:r>
              <a:rPr lang="en-US" altLang="ko-KR" sz="1800" b="0" dirty="0"/>
              <a:t>####</a:t>
            </a:r>
            <a:r>
              <a:rPr lang="ko-KR" altLang="en-US" sz="1800" b="0" dirty="0" smtClean="0"/>
              <a:t>으로 표시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/>
              <a:t>지수형태로 표시되거나 </a:t>
            </a:r>
            <a:r>
              <a:rPr lang="en-US" altLang="ko-KR" sz="1800" b="0" dirty="0"/>
              <a:t>####</a:t>
            </a:r>
            <a:r>
              <a:rPr lang="ko-KR" altLang="en-US" sz="1800" b="0" dirty="0" smtClean="0"/>
              <a:t>으로 표시된 </a:t>
            </a:r>
            <a:r>
              <a:rPr lang="ko-KR" altLang="en-US" sz="1800" b="0" dirty="0"/>
              <a:t>셀은 너비를 늘여주면 올바르게 표시</a:t>
            </a:r>
            <a:endParaRPr lang="en-US" altLang="ko-KR" sz="1800" b="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680000" cy="372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2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입력하기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문자 입력하기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3035317"/>
            <a:ext cx="3826768" cy="3090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이럴 경우</a:t>
            </a:r>
            <a:r>
              <a:rPr lang="en-US" altLang="ko-KR" sz="1800" b="0" dirty="0" smtClean="0"/>
              <a:t>,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줄 바꿈을 원하는 부분에서 더블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클릭한 </a:t>
            </a:r>
            <a:r>
              <a:rPr lang="ko-KR" altLang="en-US" sz="1800" b="0" dirty="0"/>
              <a:t>다음 </a:t>
            </a:r>
            <a:r>
              <a:rPr lang="ko-KR" altLang="en-US" sz="1800" b="0" dirty="0" smtClean="0"/>
              <a:t>      키를 </a:t>
            </a:r>
            <a:r>
              <a:rPr lang="ko-KR" altLang="en-US" sz="1800" b="0" dirty="0"/>
              <a:t>누른 </a:t>
            </a:r>
            <a:r>
              <a:rPr lang="ko-KR" altLang="en-US" sz="1800" b="0" dirty="0" smtClean="0"/>
              <a:t>상태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에서         키를 누르거나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맞춤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텍스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트</a:t>
            </a:r>
            <a:r>
              <a:rPr lang="ko-KR" altLang="en-US" sz="1800" b="0" dirty="0" smtClean="0"/>
              <a:t> 줄 바꿈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선택</a:t>
            </a:r>
            <a:endParaRPr lang="en-US" altLang="ko-KR" sz="1800" b="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035317"/>
            <a:ext cx="4680000" cy="37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4"/>
          <p:cNvSpPr>
            <a:spLocks noGrp="1"/>
          </p:cNvSpPr>
          <p:nvPr>
            <p:ph sz="half" idx="2"/>
          </p:nvPr>
        </p:nvSpPr>
        <p:spPr>
          <a:xfrm>
            <a:off x="35496" y="1752600"/>
            <a:ext cx="8712968" cy="1282717"/>
          </a:xfrm>
        </p:spPr>
        <p:txBody>
          <a:bodyPr>
            <a:normAutofit lnSpcReduction="10000"/>
          </a:bodyPr>
          <a:lstStyle/>
          <a:p>
            <a:r>
              <a:rPr lang="ko-KR" altLang="en-US" sz="1800" b="0" dirty="0" smtClean="0"/>
              <a:t>숫자와 문자가 혼합된 데이터는 문자데이터</a:t>
            </a:r>
            <a:endParaRPr lang="en-US" altLang="ko-KR" sz="1800" b="0" dirty="0" smtClean="0"/>
          </a:p>
          <a:p>
            <a:r>
              <a:rPr lang="ko-KR" altLang="en-US" sz="1800" b="0" dirty="0" smtClean="0"/>
              <a:t>문자데이터는 기본적으로 왼쪽 정렬</a:t>
            </a:r>
            <a:endParaRPr lang="en-US" altLang="ko-KR" sz="1800" b="0" dirty="0" smtClean="0"/>
          </a:p>
          <a:p>
            <a:r>
              <a:rPr lang="ko-KR" altLang="en-US" sz="1800" b="0" dirty="0"/>
              <a:t>열 너비보다 긴 문자는 오른쪽 셀이 </a:t>
            </a:r>
            <a:r>
              <a:rPr lang="ko-KR" altLang="en-US" sz="1800" b="0" dirty="0" smtClean="0"/>
              <a:t>비어있을 </a:t>
            </a:r>
            <a:r>
              <a:rPr lang="ko-KR" altLang="en-US" sz="1800" b="0" dirty="0"/>
              <a:t>경우에는 </a:t>
            </a:r>
            <a:r>
              <a:rPr lang="ko-KR" altLang="en-US" sz="1800" b="0" dirty="0" smtClean="0"/>
              <a:t>이어서 </a:t>
            </a:r>
            <a:r>
              <a:rPr lang="ko-KR" altLang="en-US" sz="1800" b="0" dirty="0"/>
              <a:t>표시되고</a:t>
            </a:r>
            <a:r>
              <a:rPr lang="en-US" altLang="ko-KR" sz="1800" b="0" dirty="0"/>
              <a:t>, </a:t>
            </a:r>
            <a:r>
              <a:rPr lang="ko-KR" altLang="en-US" sz="1800" b="0" dirty="0" smtClean="0"/>
              <a:t>데이터가 </a:t>
            </a:r>
            <a:r>
              <a:rPr lang="ko-KR" altLang="en-US" sz="1800" b="0" dirty="0"/>
              <a:t>있는 경우에는 긴 만큼의 </a:t>
            </a:r>
            <a:r>
              <a:rPr lang="ko-KR" altLang="en-US" sz="1800" b="0" dirty="0" smtClean="0"/>
              <a:t>나머지 데이터가 </a:t>
            </a:r>
            <a:r>
              <a:rPr lang="ko-KR" altLang="en-US" sz="1800" b="0" dirty="0"/>
              <a:t>숨겨져서 </a:t>
            </a:r>
            <a:r>
              <a:rPr lang="ko-KR" altLang="en-US" sz="1800" b="0" dirty="0" smtClean="0"/>
              <a:t>표시</a:t>
            </a:r>
            <a:endParaRPr lang="en-US" altLang="ko-KR" sz="1800" b="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89040"/>
            <a:ext cx="291957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149080"/>
            <a:ext cx="49037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입력하기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문자 입력하기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셀의 넓이에 맞게 글자크기를 자동 조정하려면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셀을 선택하고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/>
              <a:t>마우스 </a:t>
            </a:r>
            <a:r>
              <a:rPr lang="ko-KR" altLang="en-US" sz="1800" b="0" dirty="0"/>
              <a:t>오른쪽 버튼을 클릭하면 </a:t>
            </a:r>
            <a:r>
              <a:rPr lang="ko-KR" altLang="en-US" sz="1800" b="0" dirty="0" smtClean="0"/>
              <a:t>나타나는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「셀 서식」 대화상자의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맞춤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smtClean="0"/>
              <a:t>탭에서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텍스트 조정</a:t>
            </a:r>
            <a:r>
              <a:rPr lang="en-US" altLang="ko-KR" sz="1800" b="0" dirty="0"/>
              <a:t>]-[</a:t>
            </a:r>
            <a:r>
              <a:rPr lang="ko-KR" altLang="en-US" sz="1800" b="0" dirty="0"/>
              <a:t>셀에 </a:t>
            </a:r>
            <a:r>
              <a:rPr lang="ko-KR" altLang="en-US" sz="1800" b="0" dirty="0" err="1" smtClean="0"/>
              <a:t>맞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smtClean="0"/>
              <a:t>춤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체크</a:t>
            </a:r>
            <a:endParaRPr lang="en-US" altLang="ko-KR" sz="1800" b="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680000" cy="369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7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입력하기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문자 입력하기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엑셀에서 </a:t>
            </a:r>
            <a:r>
              <a:rPr lang="ko-KR" altLang="en-US" sz="1800" b="0" dirty="0"/>
              <a:t>슬래시</a:t>
            </a:r>
            <a:r>
              <a:rPr lang="en-US" altLang="ko-KR" sz="1800" b="0" dirty="0"/>
              <a:t>(/)</a:t>
            </a:r>
            <a:r>
              <a:rPr lang="ko-KR" altLang="en-US" sz="1800" b="0" dirty="0"/>
              <a:t>기호를 사용하면 </a:t>
            </a:r>
            <a:r>
              <a:rPr lang="ko-KR" altLang="en-US" sz="1800" b="0" dirty="0" smtClean="0"/>
              <a:t>자동으로 날짜 </a:t>
            </a:r>
            <a:r>
              <a:rPr lang="ko-KR" altLang="en-US" sz="1800" b="0" dirty="0"/>
              <a:t>형식으로 </a:t>
            </a:r>
            <a:r>
              <a:rPr lang="ko-KR" altLang="en-US" sz="1800" b="0" dirty="0" smtClean="0"/>
              <a:t>입력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입력할 </a:t>
            </a:r>
            <a:r>
              <a:rPr lang="ko-KR" altLang="en-US" sz="1800" b="0" dirty="0"/>
              <a:t>셀에서 </a:t>
            </a:r>
            <a:r>
              <a:rPr lang="ko-KR" altLang="en-US" sz="1800" b="0" dirty="0" err="1"/>
              <a:t>어파스트로피</a:t>
            </a:r>
            <a:r>
              <a:rPr lang="en-US" altLang="ko-KR" sz="1800" b="0" dirty="0" smtClean="0"/>
              <a:t>(‘)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/>
              <a:t>기호를 </a:t>
            </a:r>
            <a:r>
              <a:rPr lang="ko-KR" altLang="en-US" sz="1800" b="0" dirty="0" smtClean="0"/>
              <a:t>입력한 </a:t>
            </a:r>
            <a:r>
              <a:rPr lang="ko-KR" altLang="en-US" sz="1800" b="0" dirty="0"/>
              <a:t>후 ‘</a:t>
            </a:r>
            <a:r>
              <a:rPr lang="en-US" altLang="ko-KR" sz="1800" b="0" dirty="0"/>
              <a:t>2/20’</a:t>
            </a:r>
            <a:r>
              <a:rPr lang="ko-KR" altLang="en-US" sz="1800" b="0" dirty="0" smtClean="0"/>
              <a:t>이라고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입력하면 </a:t>
            </a:r>
            <a:r>
              <a:rPr lang="ko-KR" altLang="en-US" sz="1800" b="0" dirty="0" smtClean="0"/>
              <a:t>문자 그대로 입력</a:t>
            </a:r>
            <a:endParaRPr lang="en-US" altLang="ko-KR" sz="1800" b="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2" y="1689845"/>
            <a:ext cx="4680000" cy="3755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0032" y="1689845"/>
            <a:ext cx="4680000" cy="3755379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입력하기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ko-KR" altLang="en-US" dirty="0" smtClean="0"/>
              <a:t>한자 입력하기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lvl="1"/>
            <a:r>
              <a:rPr lang="ko-KR" altLang="en-US" sz="2000" b="0" dirty="0"/>
              <a:t>한자를 입력하려면 원하는 글자를 한글로 입력한 후 한자 키를 눌러 변환</a:t>
            </a:r>
            <a:endParaRPr lang="en-US" altLang="ko-KR" sz="2000" b="0" dirty="0"/>
          </a:p>
          <a:p>
            <a:endParaRPr lang="en-US" altLang="ko-KR" sz="2000" b="0" dirty="0"/>
          </a:p>
          <a:p>
            <a:pPr lvl="1"/>
            <a:r>
              <a:rPr lang="ko-KR" altLang="en-US" sz="2000" b="0" dirty="0"/>
              <a:t>한 글자씩 바꿀 때는 한 글자씩 입력하면서 바꾸거나 바꿀 글자에 블록을 씌운 다음 한자 키를 누름</a:t>
            </a:r>
            <a:endParaRPr lang="en-US" altLang="ko-KR" sz="2000" b="0" dirty="0"/>
          </a:p>
          <a:p>
            <a:endParaRPr lang="en-US" altLang="ko-KR" sz="2000" b="0" dirty="0"/>
          </a:p>
          <a:p>
            <a:pPr lvl="1"/>
            <a:r>
              <a:rPr lang="ko-KR" altLang="en-US" sz="2000" b="0" dirty="0"/>
              <a:t>단어로 입력할 때는 단어를 더블 클릭한 후 한자 키를 누르면 추천 단어가 나타나고 그 중에서 선택</a:t>
            </a:r>
            <a:endParaRPr lang="en-US" altLang="ko-KR" sz="2000" b="0" dirty="0"/>
          </a:p>
        </p:txBody>
      </p:sp>
    </p:spTree>
    <p:extLst>
      <p:ext uri="{BB962C8B-B14F-4D97-AF65-F5344CB8AC3E}">
        <p14:creationId xmlns:p14="http://schemas.microsoft.com/office/powerpoint/2010/main" val="20113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CHAPTER 02 </a:t>
            </a:r>
            <a:r>
              <a:rPr lang="ko-KR" altLang="en-US" dirty="0" smtClean="0"/>
              <a:t>데이터의 입력과 편집</a:t>
            </a:r>
            <a:endParaRPr lang="ko-KR" altLang="en-US" dirty="0"/>
          </a:p>
        </p:txBody>
      </p:sp>
      <p:grpSp>
        <p:nvGrpSpPr>
          <p:cNvPr id="8" name="내용 개체 틀 7"/>
          <p:cNvGrpSpPr>
            <a:grpSpLocks noGrp="1"/>
          </p:cNvGrpSpPr>
          <p:nvPr/>
        </p:nvGrpSpPr>
        <p:grpSpPr>
          <a:xfrm>
            <a:off x="457200" y="1196975"/>
            <a:ext cx="8229600" cy="4929188"/>
            <a:chOff x="1115488" y="1700808"/>
            <a:chExt cx="7200928" cy="4170902"/>
          </a:xfrm>
        </p:grpSpPr>
        <p:grpSp>
          <p:nvGrpSpPr>
            <p:cNvPr id="9" name="그룹 8"/>
            <p:cNvGrpSpPr/>
            <p:nvPr/>
          </p:nvGrpSpPr>
          <p:grpSpPr>
            <a:xfrm>
              <a:off x="1115616" y="1716185"/>
              <a:ext cx="1368152" cy="461665"/>
              <a:chOff x="755576" y="2118047"/>
              <a:chExt cx="1368152" cy="461665"/>
            </a:xfrm>
          </p:grpSpPr>
          <p:sp>
            <p:nvSpPr>
              <p:cNvPr id="41" name="직사각형 5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6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3" name="TextBox 7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1</a:t>
                </a:r>
                <a:endParaRPr lang="ko-KR" altLang="en-US" sz="2400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115616" y="2332899"/>
              <a:ext cx="1368152" cy="461665"/>
              <a:chOff x="755576" y="2118047"/>
              <a:chExt cx="1368152" cy="461665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2</a:t>
                </a:r>
                <a:endParaRPr lang="ko-KR" altLang="en-US" sz="2400" b="1" dirty="0"/>
              </a:p>
            </p:txBody>
          </p:sp>
        </p:grpSp>
        <p:grpSp>
          <p:nvGrpSpPr>
            <p:cNvPr id="11" name="그룹 13"/>
            <p:cNvGrpSpPr/>
            <p:nvPr/>
          </p:nvGrpSpPr>
          <p:grpSpPr>
            <a:xfrm>
              <a:off x="1115616" y="2941702"/>
              <a:ext cx="1368152" cy="461665"/>
              <a:chOff x="755576" y="2118047"/>
              <a:chExt cx="1368152" cy="461665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3</a:t>
                </a:r>
                <a:endParaRPr lang="ko-KR" altLang="en-US" sz="2400" b="1" dirty="0"/>
              </a:p>
            </p:txBody>
          </p:sp>
        </p:grpSp>
        <p:grpSp>
          <p:nvGrpSpPr>
            <p:cNvPr id="12" name="그룹 17"/>
            <p:cNvGrpSpPr/>
            <p:nvPr/>
          </p:nvGrpSpPr>
          <p:grpSpPr>
            <a:xfrm>
              <a:off x="1115616" y="3555654"/>
              <a:ext cx="1368152" cy="461665"/>
              <a:chOff x="755576" y="2118047"/>
              <a:chExt cx="1368152" cy="461665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4</a:t>
                </a:r>
                <a:endParaRPr lang="ko-KR" altLang="en-US" sz="2400" b="1" dirty="0"/>
              </a:p>
            </p:txBody>
          </p:sp>
        </p:grpSp>
        <p:grpSp>
          <p:nvGrpSpPr>
            <p:cNvPr id="13" name="그룹 21"/>
            <p:cNvGrpSpPr/>
            <p:nvPr/>
          </p:nvGrpSpPr>
          <p:grpSpPr>
            <a:xfrm>
              <a:off x="1115616" y="4172368"/>
              <a:ext cx="1368152" cy="461665"/>
              <a:chOff x="755576" y="2118047"/>
              <a:chExt cx="1368152" cy="461665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5</a:t>
                </a:r>
                <a:endParaRPr lang="ko-KR" altLang="en-US" sz="2400" b="1" dirty="0"/>
              </a:p>
            </p:txBody>
          </p:sp>
        </p:grpSp>
        <p:grpSp>
          <p:nvGrpSpPr>
            <p:cNvPr id="14" name="그룹 25"/>
            <p:cNvGrpSpPr/>
            <p:nvPr/>
          </p:nvGrpSpPr>
          <p:grpSpPr>
            <a:xfrm>
              <a:off x="1115616" y="4781171"/>
              <a:ext cx="1368152" cy="461665"/>
              <a:chOff x="755576" y="2118047"/>
              <a:chExt cx="1368152" cy="461665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6</a:t>
                </a:r>
                <a:endParaRPr lang="ko-KR" altLang="en-US" sz="2400" b="1" dirty="0"/>
              </a:p>
            </p:txBody>
          </p:sp>
        </p:grpSp>
        <p:grpSp>
          <p:nvGrpSpPr>
            <p:cNvPr id="15" name="그룹 29"/>
            <p:cNvGrpSpPr/>
            <p:nvPr/>
          </p:nvGrpSpPr>
          <p:grpSpPr>
            <a:xfrm>
              <a:off x="1115488" y="5410045"/>
              <a:ext cx="1368152" cy="461665"/>
              <a:chOff x="755576" y="2118047"/>
              <a:chExt cx="1368152" cy="461665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755576" y="2132856"/>
                <a:ext cx="1368152" cy="43204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5576" y="2164214"/>
                <a:ext cx="949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Section</a:t>
                </a:r>
                <a:endPara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583195" y="2118047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en-US" altLang="ko-KR" sz="2400" b="1" dirty="0" smtClean="0"/>
                  <a:t>7</a:t>
                </a:r>
                <a:endParaRPr lang="ko-KR" altLang="en-US" sz="2400" b="1" dirty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627912" y="1700808"/>
              <a:ext cx="2237480" cy="390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mtClean="0"/>
                <a:t>엑셀의 작업 구조</a:t>
              </a:r>
              <a:endParaRPr lang="ko-KR" alt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27912" y="2332899"/>
              <a:ext cx="5688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 smtClean="0"/>
                <a:t>빠른 실행 도구 모음과 리본 메뉴 편집하기</a:t>
              </a:r>
              <a:endParaRPr lang="ko-KR" altLang="en-US" sz="2400" b="1" spc="-15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27912" y="2941702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/>
                <a:t>셀 선택하기</a:t>
              </a:r>
              <a:endParaRPr lang="ko-KR" altLang="en-US" sz="2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27912" y="3556398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/>
                <a:t>데이터 입력하기</a:t>
              </a:r>
              <a:endParaRPr lang="ko-KR" altLang="en-US" sz="2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27912" y="4172367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/>
                <a:t>자동 채우기 핸들</a:t>
              </a:r>
              <a:endParaRPr lang="ko-KR" alt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27912" y="4781171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/>
                <a:t>워크시트 관리</a:t>
              </a:r>
              <a:endParaRPr lang="ko-KR" alt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27912" y="5410045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 smtClean="0"/>
                <a:t>행ㆍ열</a:t>
              </a:r>
              <a:r>
                <a:rPr lang="ko-KR" altLang="en-US" sz="2400" b="1" dirty="0" smtClean="0"/>
                <a:t> 관리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48816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입력하기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한자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입력하기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C4</a:t>
            </a:r>
            <a:r>
              <a:rPr lang="ko-KR" altLang="en-US" sz="1800" b="0" dirty="0"/>
              <a:t>셀에 ‘김대한’을 입력한다</a:t>
            </a:r>
            <a:r>
              <a:rPr lang="en-US" altLang="ko-KR" sz="1800" b="0" dirty="0"/>
              <a:t>.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F4</a:t>
            </a:r>
            <a:r>
              <a:rPr lang="ko-KR" altLang="en-US" sz="1800" b="0" dirty="0" smtClean="0"/>
              <a:t>셀에는 </a:t>
            </a:r>
            <a:r>
              <a:rPr lang="ko-KR" altLang="en-US" sz="1800" b="0" dirty="0"/>
              <a:t>‘김대한’을 </a:t>
            </a:r>
            <a:r>
              <a:rPr lang="ko-KR" altLang="en-US" sz="1800" b="0" dirty="0" smtClean="0"/>
              <a:t>입력하고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더블클릭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한자 키를 눌러 목록에서 ‘金’</a:t>
            </a:r>
            <a:r>
              <a:rPr lang="ko-KR" altLang="en-US" sz="1800" b="0" dirty="0" smtClean="0"/>
              <a:t>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선택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동일한 방법으로 나머지 글자도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  한자로 변환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이때 </a:t>
            </a:r>
            <a:r>
              <a:rPr lang="ko-KR" altLang="en-US" sz="1800" b="0" dirty="0"/>
              <a:t>‘김대한’이라는 단어가 </a:t>
            </a:r>
            <a:r>
              <a:rPr lang="ko-KR" altLang="en-US" sz="1800" b="0" dirty="0" smtClean="0"/>
              <a:t>한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자</a:t>
            </a: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사전에 </a:t>
            </a:r>
            <a:r>
              <a:rPr lang="ko-KR" altLang="en-US" sz="1800" b="0" dirty="0"/>
              <a:t>등록되어 있으면 </a:t>
            </a:r>
            <a:r>
              <a:rPr lang="ko-KR" altLang="en-US" sz="1800" b="0" dirty="0" smtClean="0"/>
              <a:t>단어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단위로 변경시킬 </a:t>
            </a:r>
            <a:r>
              <a:rPr lang="ko-KR" altLang="en-US" sz="1800" b="0" dirty="0"/>
              <a:t>수 있다</a:t>
            </a:r>
            <a:r>
              <a:rPr lang="en-US" altLang="ko-KR" sz="1800" b="0" dirty="0" smtClean="0"/>
              <a:t>.</a:t>
            </a:r>
            <a:endParaRPr lang="en-US" altLang="ko-KR" sz="1800" b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1700808"/>
            <a:ext cx="4680000" cy="443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7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입력하기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한자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입력하기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자주 사용하는 단어의 경우 한자 </a:t>
            </a:r>
            <a:r>
              <a:rPr lang="ko-KR" altLang="en-US" sz="1800" b="0" dirty="0" smtClean="0"/>
              <a:t>사전에 등록 가능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한자 사전에 </a:t>
            </a:r>
            <a:r>
              <a:rPr lang="ko-KR" altLang="en-US" sz="1800" b="0" dirty="0" smtClean="0"/>
              <a:t>등록할 단어를 입력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한 </a:t>
            </a:r>
            <a:r>
              <a:rPr lang="ko-KR" altLang="en-US" sz="1800" b="0" dirty="0"/>
              <a:t>다음 </a:t>
            </a:r>
            <a:r>
              <a:rPr lang="ko-KR" altLang="en-US" sz="1800" b="0" dirty="0" smtClean="0"/>
              <a:t>한자 키를 </a:t>
            </a:r>
            <a:r>
              <a:rPr lang="ko-KR" altLang="en-US" sz="1800" b="0" dirty="0"/>
              <a:t>누르고 「</a:t>
            </a:r>
            <a:r>
              <a:rPr lang="ko-KR" altLang="en-US" sz="1800" b="0" dirty="0" smtClean="0"/>
              <a:t>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글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한자 변환」 대화상자에서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[</a:t>
            </a:r>
            <a:r>
              <a:rPr lang="ko-KR" altLang="en-US" sz="1800" b="0" dirty="0"/>
              <a:t>고급기능</a:t>
            </a:r>
            <a:r>
              <a:rPr lang="en-US" altLang="ko-KR" sz="1800" b="0" dirty="0" smtClean="0"/>
              <a:t>]-[</a:t>
            </a:r>
            <a:r>
              <a:rPr lang="ko-KR" altLang="en-US" sz="1800" b="0" dirty="0"/>
              <a:t>새 단어 등록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클릭한 </a:t>
            </a:r>
            <a:r>
              <a:rPr lang="ko-KR" altLang="en-US" sz="1800" b="0" dirty="0"/>
              <a:t>다음 </a:t>
            </a:r>
            <a:r>
              <a:rPr lang="ko-KR" altLang="en-US" sz="1800" b="0" dirty="0" smtClean="0"/>
              <a:t>단어 등록</a:t>
            </a:r>
            <a:endParaRPr lang="en-US" altLang="ko-KR" sz="1800" b="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9" y="1687310"/>
            <a:ext cx="4680000" cy="444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2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입력하기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기호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특수 문자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)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입력하기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기호는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기호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기호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선택하면 </a:t>
            </a:r>
            <a:r>
              <a:rPr lang="ko-KR" altLang="en-US" sz="1800" b="0" dirty="0" smtClean="0"/>
              <a:t>삽입 가능</a:t>
            </a:r>
            <a:endParaRPr lang="en-US" altLang="ko-KR" sz="1800" b="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680000" cy="405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1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자동 채우기 핸들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자동 채우기</a:t>
            </a:r>
            <a:r>
              <a:rPr lang="en-US" altLang="ko-KR" dirty="0"/>
              <a:t> </a:t>
            </a:r>
            <a:r>
              <a:rPr lang="ko-KR" altLang="en-US" dirty="0" smtClean="0"/>
              <a:t>핸들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lvl="1"/>
            <a:r>
              <a:rPr lang="ko-KR" altLang="en-US" b="0" dirty="0"/>
              <a:t>자동 채우기 핸들을 이용하면 연속해서 데이터를 </a:t>
            </a:r>
            <a:r>
              <a:rPr lang="ko-KR" altLang="en-US" b="0" dirty="0" smtClean="0"/>
              <a:t>복사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단순히 </a:t>
            </a:r>
            <a:r>
              <a:rPr lang="ko-KR" altLang="en-US" b="0" dirty="0"/>
              <a:t>동일한 데이터를 </a:t>
            </a:r>
            <a:r>
              <a:rPr lang="ko-KR" altLang="en-US" b="0" dirty="0" smtClean="0"/>
              <a:t>복사하는 경우도 </a:t>
            </a:r>
            <a:r>
              <a:rPr lang="ko-KR" altLang="en-US" b="0" dirty="0"/>
              <a:t>있지만</a:t>
            </a:r>
            <a:r>
              <a:rPr lang="en-US" altLang="ko-KR" b="0" dirty="0"/>
              <a:t>, </a:t>
            </a:r>
            <a:r>
              <a:rPr lang="ko-KR" altLang="en-US" b="0" dirty="0"/>
              <a:t>일정한 증가 값이나 더하면서 </a:t>
            </a:r>
            <a:r>
              <a:rPr lang="ko-KR" altLang="en-US" b="0" dirty="0" smtClean="0"/>
              <a:t>입력 가능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채우기 </a:t>
            </a:r>
            <a:r>
              <a:rPr lang="ko-KR" altLang="en-US" b="0" dirty="0"/>
              <a:t>핸들은 셀 포인터 오른쪽 </a:t>
            </a:r>
            <a:r>
              <a:rPr lang="ko-KR" altLang="en-US" b="0" dirty="0" smtClean="0"/>
              <a:t>아래 </a:t>
            </a:r>
            <a:r>
              <a:rPr lang="ko-KR" altLang="en-US" b="0" dirty="0"/>
              <a:t>검정색 점을 말하는데</a:t>
            </a:r>
            <a:r>
              <a:rPr lang="en-US" altLang="ko-KR" b="0" dirty="0"/>
              <a:t>, </a:t>
            </a:r>
            <a:r>
              <a:rPr lang="ko-KR" altLang="en-US" b="0" dirty="0"/>
              <a:t>마우스 포인터를 위치시키면 큰 십자가</a:t>
            </a:r>
            <a:r>
              <a:rPr lang="en-US" altLang="ko-KR" b="0" dirty="0"/>
              <a:t>( </a:t>
            </a:r>
            <a:r>
              <a:rPr lang="en-US" altLang="ko-KR" b="0" dirty="0" smtClean="0"/>
              <a:t> )</a:t>
            </a:r>
            <a:r>
              <a:rPr lang="ko-KR" altLang="en-US" b="0" dirty="0"/>
              <a:t>가 작은 십자가</a:t>
            </a:r>
            <a:r>
              <a:rPr lang="en-US" altLang="ko-KR" b="0" dirty="0"/>
              <a:t>(+)</a:t>
            </a:r>
            <a:r>
              <a:rPr lang="ko-KR" altLang="en-US" b="0" dirty="0"/>
              <a:t>로 </a:t>
            </a:r>
            <a:r>
              <a:rPr lang="ko-KR" altLang="en-US" b="0" dirty="0" smtClean="0"/>
              <a:t>바뀜</a:t>
            </a:r>
            <a:r>
              <a:rPr lang="en-US" altLang="ko-KR" b="0" dirty="0" smtClean="0"/>
              <a:t>.</a:t>
            </a:r>
            <a:r>
              <a:rPr lang="ko-KR" altLang="en-US" b="0" dirty="0" smtClean="0"/>
              <a:t>이때 </a:t>
            </a:r>
            <a:r>
              <a:rPr lang="ko-KR" altLang="en-US" b="0" dirty="0"/>
              <a:t>작은 십자가를 드래그하면</a:t>
            </a:r>
            <a:r>
              <a:rPr lang="en-US" altLang="ko-KR" b="0" dirty="0"/>
              <a:t>, </a:t>
            </a:r>
            <a:r>
              <a:rPr lang="ko-KR" altLang="en-US" b="0" dirty="0"/>
              <a:t>해당위치까지 데이터가 </a:t>
            </a:r>
            <a:r>
              <a:rPr lang="ko-KR" altLang="en-US" b="0" dirty="0" smtClean="0"/>
              <a:t>채워짐</a:t>
            </a:r>
            <a:endParaRPr lang="en-US" altLang="ko-KR" sz="6000" b="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42" y="4669762"/>
            <a:ext cx="216024" cy="23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자동 채우기 핸들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6048672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셀 데이터 내용 복사해서 자동 채우기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복사하고자 하는 셀의 오른쪽 </a:t>
            </a:r>
            <a:r>
              <a:rPr lang="ko-KR" altLang="en-US" sz="1800" b="0" dirty="0" smtClean="0"/>
              <a:t>하단의 채우기 </a:t>
            </a:r>
            <a:r>
              <a:rPr lang="ko-KR" altLang="en-US" sz="1800" b="0" dirty="0"/>
              <a:t>핸들을 </a:t>
            </a:r>
            <a:r>
              <a:rPr lang="ko-KR" altLang="en-US" sz="1800" b="0" dirty="0" smtClean="0"/>
              <a:t>드래그해서 </a:t>
            </a:r>
            <a:r>
              <a:rPr lang="ko-KR" altLang="en-US" sz="1800" b="0" dirty="0"/>
              <a:t>문자나 숫자를 </a:t>
            </a:r>
            <a:r>
              <a:rPr lang="ko-KR" altLang="en-US" sz="1800" b="0" dirty="0" smtClean="0"/>
              <a:t>복사</a:t>
            </a:r>
            <a:r>
              <a:rPr lang="en-US" altLang="ko-KR" sz="1800" b="0" dirty="0" smtClean="0"/>
              <a:t>.</a:t>
            </a:r>
            <a:endParaRPr lang="en-US" altLang="ko-KR" sz="1800" b="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680000" cy="357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8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자동 채우기 핸들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6048672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일정한 규칙에 따라 변화하는 연속 데이터 입력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5077474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숫자 데이터를 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씩 자동으로 증가시키고자 한다면 </a:t>
            </a:r>
            <a:r>
              <a:rPr lang="ko-KR" altLang="en-US" sz="1800" b="0" dirty="0" smtClean="0"/>
              <a:t>     키를 </a:t>
            </a:r>
            <a:r>
              <a:rPr lang="ko-KR" altLang="en-US" sz="1800" b="0" dirty="0"/>
              <a:t>누른 다음 채우기 핸들을 </a:t>
            </a:r>
            <a:r>
              <a:rPr lang="ko-KR" altLang="en-US" sz="1800" b="0" dirty="0" smtClean="0"/>
              <a:t>드래그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/>
              <a:t>문자와 숫자가 혼합된 데이터는 연속 데이터로 취급하여 포함된 숫자를 증가시키면서 </a:t>
            </a:r>
            <a:r>
              <a:rPr lang="ko-KR" altLang="en-US" sz="1800" b="0" dirty="0" smtClean="0"/>
              <a:t>채움</a:t>
            </a:r>
            <a:endParaRPr lang="en-US" altLang="ko-KR" sz="1800" b="0" dirty="0" smtClean="0"/>
          </a:p>
          <a:p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 smtClean="0"/>
              <a:t>숫자가 </a:t>
            </a:r>
            <a:r>
              <a:rPr lang="ko-KR" altLang="en-US" sz="1800" b="0" dirty="0"/>
              <a:t>여러 개 나올 경우 맨 뒤에 있는 숫자만 </a:t>
            </a:r>
            <a:r>
              <a:rPr lang="ko-KR" altLang="en-US" sz="1800" b="0" dirty="0" smtClean="0"/>
              <a:t>증가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 smtClean="0"/>
              <a:t>   키를 </a:t>
            </a:r>
            <a:r>
              <a:rPr lang="ko-KR" altLang="en-US" sz="1800" b="0" dirty="0"/>
              <a:t>누른 다음 드래그하면 셀의 내용이 </a:t>
            </a:r>
            <a:r>
              <a:rPr lang="ko-KR" altLang="en-US" sz="1800" b="0" dirty="0" smtClean="0"/>
              <a:t>복사</a:t>
            </a:r>
            <a:endParaRPr lang="en-US" altLang="ko-KR" sz="1800" b="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680000" cy="165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17" y="1955588"/>
            <a:ext cx="294329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56992"/>
            <a:ext cx="4680000" cy="166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013176"/>
            <a:ext cx="4680000" cy="166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021288"/>
            <a:ext cx="294329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6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자동 채우기 핸들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6048672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일정한 규칙에 따라 변화하는 연속 데이터 입력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5077474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특정 간격을 가진 숫자를 자동 </a:t>
            </a:r>
            <a:r>
              <a:rPr lang="ko-KR" altLang="en-US" sz="1800" b="0" dirty="0" smtClean="0"/>
              <a:t>채우기 하면 </a:t>
            </a:r>
            <a:r>
              <a:rPr lang="ko-KR" altLang="en-US" sz="1800" b="0" dirty="0"/>
              <a:t>간격만큼씩 증가되면서 </a:t>
            </a:r>
            <a:r>
              <a:rPr lang="ko-KR" altLang="en-US" sz="1800" b="0" dirty="0" smtClean="0"/>
              <a:t>채움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endParaRPr lang="en-US" altLang="ko-KR" sz="1800" b="0" dirty="0" smtClean="0"/>
          </a:p>
          <a:p>
            <a:endParaRPr lang="en-US" altLang="ko-KR" sz="1800" b="0" dirty="0" smtClean="0"/>
          </a:p>
          <a:p>
            <a:r>
              <a:rPr lang="ko-KR" altLang="en-US" sz="1800" b="0" dirty="0" smtClean="0"/>
              <a:t>    </a:t>
            </a:r>
            <a:r>
              <a:rPr lang="ko-KR" altLang="en-US" sz="1800" b="0" dirty="0"/>
              <a:t>키를 </a:t>
            </a:r>
            <a:r>
              <a:rPr lang="ko-KR" altLang="en-US" sz="1800" b="0" dirty="0" smtClean="0"/>
              <a:t>누른 다음 </a:t>
            </a:r>
            <a:r>
              <a:rPr lang="ko-KR" altLang="en-US" sz="1800" b="0" dirty="0"/>
              <a:t>드래그하면 셀의 내용이 </a:t>
            </a:r>
            <a:r>
              <a:rPr lang="ko-KR" altLang="en-US" sz="1800" b="0" dirty="0" smtClean="0"/>
              <a:t>복사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endParaRPr lang="en-US" altLang="ko-KR" sz="1800" b="0" dirty="0" smtClean="0"/>
          </a:p>
          <a:p>
            <a:endParaRPr lang="en-US" altLang="ko-KR" sz="1800" b="0" dirty="0" smtClean="0"/>
          </a:p>
          <a:p>
            <a:r>
              <a:rPr lang="ko-KR" altLang="en-US" sz="1800" b="0" dirty="0" smtClean="0"/>
              <a:t>사용자 </a:t>
            </a:r>
            <a:r>
              <a:rPr lang="ko-KR" altLang="en-US" sz="1800" b="0" dirty="0"/>
              <a:t>지정 목록에 등록되어 있는 문자일 경우 특정 문자가 반복해서 </a:t>
            </a:r>
            <a:r>
              <a:rPr lang="ko-KR" altLang="en-US" sz="1800" b="0" dirty="0" smtClean="0"/>
              <a:t>채움</a:t>
            </a:r>
            <a:endParaRPr lang="en-US" altLang="ko-KR" sz="1800" b="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37" y="3556414"/>
            <a:ext cx="294329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56992"/>
            <a:ext cx="4680000" cy="166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204"/>
            <a:ext cx="4680000" cy="165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024782"/>
            <a:ext cx="4680000" cy="166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6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자동으로 입력된 </a:t>
            </a:r>
            <a:r>
              <a:rPr lang="en-US" altLang="ko-KR" sz="1800" b="0" dirty="0" smtClean="0"/>
              <a:t>‘</a:t>
            </a:r>
            <a:r>
              <a:rPr lang="ko-KR" altLang="en-US" sz="1800" b="0" dirty="0" smtClean="0"/>
              <a:t>제</a:t>
            </a:r>
            <a:r>
              <a:rPr lang="en-US" altLang="ko-KR" sz="1800" b="0" dirty="0" smtClean="0"/>
              <a:t>1</a:t>
            </a:r>
            <a:r>
              <a:rPr lang="ko-KR" altLang="en-US" sz="1800" b="0" dirty="0" smtClean="0"/>
              <a:t>강의실</a:t>
            </a:r>
            <a:r>
              <a:rPr lang="en-US" altLang="ko-KR" sz="1800" b="0" dirty="0" smtClean="0"/>
              <a:t>~</a:t>
            </a:r>
            <a:r>
              <a:rPr lang="ko-KR" altLang="en-US" sz="1800" b="0" dirty="0" smtClean="0"/>
              <a:t>제</a:t>
            </a:r>
            <a:r>
              <a:rPr lang="en-US" altLang="ko-KR" sz="1800" b="0" dirty="0" smtClean="0"/>
              <a:t>4</a:t>
            </a:r>
            <a:r>
              <a:rPr lang="ko-KR" altLang="en-US" sz="1800" b="0" dirty="0" smtClean="0"/>
              <a:t>강의실</a:t>
            </a:r>
            <a:r>
              <a:rPr lang="en-US" altLang="ko-KR" sz="1800" b="0" dirty="0" smtClean="0"/>
              <a:t>’</a:t>
            </a:r>
            <a:r>
              <a:rPr lang="ko-KR" altLang="en-US" sz="1800" b="0" dirty="0" smtClean="0"/>
              <a:t>을 사용자 지정목록에 등록시키기 위해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 </a:t>
            </a: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파일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클릭한 다음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옵션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자동 채우기 핸들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‘시험장소’ 열에 ‘제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강의실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~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제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4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강의실’이 자동으로 입력되도록 사용자 지정목록에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등록시키고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자동 채우기를 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6" y="2479958"/>
            <a:ext cx="4680000" cy="375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5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65712" y="2204864"/>
            <a:ext cx="3826768" cy="383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en-US" altLang="ko-KR" sz="1800" b="0" dirty="0" smtClean="0"/>
              <a:t>Excel </a:t>
            </a:r>
            <a:r>
              <a:rPr lang="ko-KR" altLang="en-US" sz="1800" b="0" dirty="0"/>
              <a:t>옵션」 대화상자에서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고급</a:t>
            </a:r>
            <a:r>
              <a:rPr lang="en-US" altLang="ko-KR" sz="1800" b="0" dirty="0" smtClean="0"/>
              <a:t>]-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사용자 지정 목록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편집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자동 채우기 핸들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‘시험장소’ 열에 ‘제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강의실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~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제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4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강의실’이 자동으로 입력되도록 사용자 지정목록에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등록시키고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자동 채우기를 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" y="2276873"/>
            <a:ext cx="4680000" cy="376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21696" y="2492896"/>
            <a:ext cx="3826768" cy="3528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「사용자 지정 목록」 대화상자에서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목록 항목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 ‘제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강의실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제</a:t>
            </a:r>
            <a:r>
              <a:rPr lang="en-US" altLang="ko-KR" sz="1800" b="0" dirty="0" smtClean="0"/>
              <a:t>2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강의실</a:t>
            </a:r>
            <a:r>
              <a:rPr lang="en-US" altLang="ko-KR" sz="1800" b="0" dirty="0" smtClean="0"/>
              <a:t>, </a:t>
            </a:r>
            <a:r>
              <a:rPr lang="ko-KR" altLang="en-US" sz="1800" b="0" dirty="0" smtClean="0"/>
              <a:t>제</a:t>
            </a:r>
            <a:r>
              <a:rPr lang="en-US" altLang="ko-KR" sz="1800" b="0" dirty="0"/>
              <a:t>3</a:t>
            </a:r>
            <a:r>
              <a:rPr lang="ko-KR" altLang="en-US" sz="1800" b="0" dirty="0"/>
              <a:t>강의실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제</a:t>
            </a:r>
            <a:r>
              <a:rPr lang="en-US" altLang="ko-KR" sz="1800" b="0" dirty="0"/>
              <a:t>4</a:t>
            </a:r>
            <a:r>
              <a:rPr lang="ko-KR" altLang="en-US" sz="1800" b="0" dirty="0"/>
              <a:t>강의실</a:t>
            </a:r>
            <a:r>
              <a:rPr lang="ko-KR" altLang="en-US" sz="1800" b="0" dirty="0" smtClean="0"/>
              <a:t>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을 입력하고</a:t>
            </a:r>
            <a:r>
              <a:rPr lang="en-US" altLang="ko-KR" sz="1800" b="0" dirty="0" smtClean="0"/>
              <a:t>, 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추가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누른 다음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자동 채우기 핸들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‘시험장소’ 열에 ‘제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강의실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~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제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4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강의실’이 자동으로 입력되도록 사용자 지정목록에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등록시키고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자동 채우기를 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2" y="2492896"/>
            <a:ext cx="4680000" cy="31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엑셀의 작업 구조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effectLst/>
              </a:rPr>
              <a:t>계산 용지 모음에 해당하는 회계장부와 유사한 구조를 가짐</a:t>
            </a:r>
            <a:r>
              <a:rPr lang="en-US" altLang="ko-KR" dirty="0" smtClean="0">
                <a:solidFill>
                  <a:schemeClr val="tx1"/>
                </a:solidFill>
                <a:effectLst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엑셀의 작업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52"/>
            <a:ext cx="5386388" cy="463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21696" y="2420887"/>
            <a:ext cx="3826768" cy="35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L4</a:t>
            </a:r>
            <a:r>
              <a:rPr lang="ko-KR" altLang="en-US" sz="1800" b="0" dirty="0"/>
              <a:t>셀에 </a:t>
            </a:r>
            <a:r>
              <a:rPr lang="ko-KR" altLang="en-US" sz="1800" b="0" dirty="0" smtClean="0"/>
              <a:t>‘</a:t>
            </a:r>
            <a:r>
              <a:rPr lang="ko-KR" altLang="en-US" sz="1800" b="0" dirty="0"/>
              <a:t>제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강의실’을 입력하고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자동 채우기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자동 채우기 핸들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테이블의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‘시험장소’ 열에 ‘제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강의실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~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제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4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강의실’이 자동으로 입력되도록 사용자 지정목록에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등록시키고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자동 채우기를 해 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2" y="2388363"/>
            <a:ext cx="4680000" cy="320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Worksheet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lvl="1"/>
            <a:r>
              <a:rPr lang="ko-KR" altLang="en-US" b="0" dirty="0" smtClean="0"/>
              <a:t>엑셀의 </a:t>
            </a:r>
            <a:r>
              <a:rPr lang="ko-KR" altLang="en-US" b="0" dirty="0"/>
              <a:t>데이터 입력과 처리 단위인 셀이 모여서 이루어진 하나의 작은 </a:t>
            </a:r>
            <a:r>
              <a:rPr lang="ko-KR" altLang="en-US" b="0" dirty="0" smtClean="0"/>
              <a:t>공간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기본적으로 </a:t>
            </a:r>
            <a:r>
              <a:rPr lang="en-US" altLang="ko-KR" b="0" dirty="0"/>
              <a:t>3</a:t>
            </a:r>
            <a:r>
              <a:rPr lang="ko-KR" altLang="en-US" b="0" dirty="0"/>
              <a:t>개의 워크시트가 </a:t>
            </a:r>
            <a:r>
              <a:rPr lang="ko-KR" altLang="en-US" b="0" dirty="0" smtClean="0"/>
              <a:t>제공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필요에 </a:t>
            </a:r>
            <a:r>
              <a:rPr lang="ko-KR" altLang="en-US" b="0" dirty="0"/>
              <a:t>따라 추가하거나 삭제할 수 있고 </a:t>
            </a:r>
            <a:r>
              <a:rPr lang="ko-KR" altLang="en-US" b="0" dirty="0" smtClean="0"/>
              <a:t>이동이나 복사가능</a:t>
            </a:r>
            <a:r>
              <a:rPr lang="en-US" altLang="ko-KR" b="0" dirty="0" smtClean="0"/>
              <a:t> </a:t>
            </a:r>
            <a:endParaRPr lang="en-US" altLang="ko-KR" sz="2000" b="0" dirty="0"/>
          </a:p>
        </p:txBody>
      </p:sp>
    </p:spTree>
    <p:extLst>
      <p:ext uri="{BB962C8B-B14F-4D97-AF65-F5344CB8AC3E}">
        <p14:creationId xmlns:p14="http://schemas.microsoft.com/office/powerpoint/2010/main" val="4678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워크시트 이름 바꾸기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AutoNum type="circleNumDbPlain"/>
            </a:pPr>
            <a:r>
              <a:rPr lang="ko-KR" altLang="en-US" sz="1800" b="0" dirty="0" smtClean="0"/>
              <a:t>첫 </a:t>
            </a:r>
            <a:r>
              <a:rPr lang="ko-KR" altLang="en-US" sz="1800" b="0" dirty="0"/>
              <a:t>번째 </a:t>
            </a:r>
            <a:r>
              <a:rPr lang="ko-KR" altLang="en-US" sz="1800" b="0" dirty="0" smtClean="0"/>
              <a:t>방법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    이름을 변경하려는 시트의 </a:t>
            </a:r>
            <a:r>
              <a:rPr lang="ko-KR" altLang="en-US" sz="1800" b="0" dirty="0"/>
              <a:t>탭을 </a:t>
            </a:r>
            <a:r>
              <a:rPr lang="ko-KR" altLang="en-US" sz="1800" b="0" dirty="0" smtClean="0"/>
              <a:t>     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더블 클릭해서 </a:t>
            </a:r>
            <a:r>
              <a:rPr lang="ko-KR" altLang="en-US" sz="1800" b="0" dirty="0"/>
              <a:t>변경</a:t>
            </a:r>
            <a:endParaRPr lang="en-US" altLang="ko-KR" sz="1800" b="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87880"/>
            <a:ext cx="4824536" cy="282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워크시트 이름 바꾸기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두 </a:t>
            </a:r>
            <a:r>
              <a:rPr lang="ko-KR" altLang="en-US" sz="1800" b="0" dirty="0"/>
              <a:t>번째 </a:t>
            </a:r>
            <a:r>
              <a:rPr lang="ko-KR" altLang="en-US" sz="1800" b="0" dirty="0" smtClean="0"/>
              <a:t>방법</a:t>
            </a:r>
            <a:r>
              <a:rPr lang="en-US" altLang="ko-KR" sz="1800" b="0" dirty="0" smtClean="0"/>
              <a:t>: </a:t>
            </a:r>
            <a:r>
              <a:rPr lang="ko-KR" altLang="en-US" sz="1800" b="0" dirty="0" err="1" smtClean="0"/>
              <a:t>바로가기</a:t>
            </a:r>
            <a:r>
              <a:rPr lang="ko-KR" altLang="en-US" sz="1800" b="0" dirty="0" smtClean="0"/>
              <a:t> 메뉴 이용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시트에서 </a:t>
            </a:r>
            <a:r>
              <a:rPr lang="ko-KR" altLang="en-US" sz="1800" b="0" dirty="0"/>
              <a:t>마우스 오른쪽 </a:t>
            </a:r>
            <a:r>
              <a:rPr lang="ko-KR" altLang="en-US" sz="1800" b="0" dirty="0" smtClean="0"/>
              <a:t>버튼을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클릭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팝업 메뉴의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이름 바꾸기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를 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택하면 </a:t>
            </a:r>
            <a:r>
              <a:rPr lang="ko-KR" altLang="en-US" sz="1800" b="0" dirty="0"/>
              <a:t>시트 탭의 이름 부분이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블록 지정되면서 </a:t>
            </a:r>
            <a:r>
              <a:rPr lang="ko-KR" altLang="en-US" sz="1800" b="0" dirty="0"/>
              <a:t>이름을 </a:t>
            </a:r>
            <a:r>
              <a:rPr lang="ko-KR" altLang="en-US" sz="1800" b="0" dirty="0" smtClean="0"/>
              <a:t>변경할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수 있는 </a:t>
            </a:r>
            <a:r>
              <a:rPr lang="ko-KR" altLang="en-US" sz="1800" b="0" dirty="0" smtClean="0"/>
              <a:t>상태가 되고 이때 이름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변경</a:t>
            </a:r>
            <a:endParaRPr lang="en-US" altLang="ko-KR" sz="1800" b="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95120"/>
            <a:ext cx="4824536" cy="266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2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워크시트 이름 바꾸기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076056" y="1602618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세 </a:t>
            </a:r>
            <a:r>
              <a:rPr lang="ko-KR" altLang="en-US" sz="1800" b="0" dirty="0"/>
              <a:t>번째 </a:t>
            </a:r>
            <a:r>
              <a:rPr lang="ko-KR" altLang="en-US" sz="1800" b="0" dirty="0" smtClean="0"/>
              <a:t>방법</a:t>
            </a:r>
            <a:r>
              <a:rPr lang="en-US" altLang="ko-KR" sz="1800" b="0" dirty="0" smtClean="0"/>
              <a:t>: </a:t>
            </a:r>
            <a:r>
              <a:rPr lang="ko-KR" altLang="en-US" sz="1800" b="0" dirty="0" smtClean="0"/>
              <a:t>리본 메뉴 이용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>
              <a:buClr>
                <a:srgbClr val="FF0000"/>
              </a:buClr>
              <a:buAutoNum type="circleNumDbPlain"/>
            </a:pPr>
            <a:r>
              <a:rPr lang="en-US" altLang="ko-KR" sz="1800" b="0" dirty="0" smtClean="0"/>
              <a:t>[</a:t>
            </a:r>
            <a:r>
              <a:rPr lang="ko-KR" altLang="en-US" sz="1800" b="0" dirty="0"/>
              <a:t>홈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셀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 </a:t>
            </a:r>
            <a:endParaRPr lang="en-US" altLang="ko-KR" sz="1800" b="0" dirty="0" smtClean="0"/>
          </a:p>
          <a:p>
            <a:pPr>
              <a:buClr>
                <a:srgbClr val="FF0000"/>
              </a:buClr>
              <a:buFont typeface="+mj-ea"/>
              <a:buAutoNum type="circleNumDbPlain"/>
            </a:pP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서식</a:t>
            </a:r>
            <a:r>
              <a:rPr lang="en-US" altLang="ko-KR" sz="1800" b="0" dirty="0" smtClean="0"/>
              <a:t>] -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시트 이름 바꾸기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를  </a:t>
            </a:r>
            <a:r>
              <a:rPr lang="ko-KR" altLang="en-US" sz="1800" b="0" dirty="0"/>
              <a:t>선택하여 </a:t>
            </a:r>
            <a:r>
              <a:rPr lang="ko-KR" altLang="en-US" sz="1800" b="0" dirty="0" smtClean="0"/>
              <a:t> 시트 이름을  변경</a:t>
            </a:r>
            <a:endParaRPr lang="en-US" altLang="ko-KR" sz="1800" b="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2" y="1706314"/>
            <a:ext cx="4896544" cy="358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84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새로운 워크시트 삽입하기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2300042"/>
            <a:ext cx="3826768" cy="3826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워크시트를 </a:t>
            </a:r>
            <a:r>
              <a:rPr lang="ko-KR" altLang="en-US" sz="1800" b="0" dirty="0"/>
              <a:t>삽입하는 가장 간편한 </a:t>
            </a:r>
            <a:r>
              <a:rPr lang="ko-KR" altLang="en-US" sz="1800" b="0" dirty="0" smtClean="0"/>
              <a:t>방법은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워크시트 </a:t>
            </a:r>
            <a:r>
              <a:rPr lang="ko-KR" altLang="en-US" sz="1800" b="0" dirty="0" smtClean="0"/>
              <a:t>삽입    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이용</a:t>
            </a:r>
            <a:endParaRPr lang="en-US" altLang="ko-KR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[</a:t>
            </a:r>
            <a:r>
              <a:rPr lang="en-US" altLang="ko-KR" sz="1800" b="0" dirty="0"/>
              <a:t>sheet3]</a:t>
            </a:r>
            <a:r>
              <a:rPr lang="ko-KR" altLang="en-US" sz="1800" b="0" dirty="0"/>
              <a:t>의 옆에 있는 </a:t>
            </a: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워크시트 </a:t>
            </a:r>
            <a:r>
              <a:rPr lang="ko-KR" altLang="en-US" sz="1800" b="0" dirty="0" smtClean="0"/>
              <a:t>삽입     </a:t>
            </a:r>
            <a:r>
              <a:rPr lang="en-US" altLang="ko-KR" sz="1800" b="0" dirty="0" smtClean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661851"/>
            <a:ext cx="288032" cy="20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603459"/>
            <a:ext cx="288032" cy="20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00042"/>
            <a:ext cx="4824536" cy="272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4"/>
          <p:cNvSpPr>
            <a:spLocks noGrp="1"/>
          </p:cNvSpPr>
          <p:nvPr>
            <p:ph sz="half" idx="2"/>
          </p:nvPr>
        </p:nvSpPr>
        <p:spPr>
          <a:xfrm>
            <a:off x="35496" y="1570219"/>
            <a:ext cx="8712968" cy="706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엑셀이 기본 제공하는 </a:t>
            </a:r>
            <a:r>
              <a:rPr lang="en-US" altLang="ko-KR" sz="1800" b="0" dirty="0"/>
              <a:t>3</a:t>
            </a:r>
            <a:r>
              <a:rPr lang="ko-KR" altLang="en-US" sz="1800" b="0" dirty="0"/>
              <a:t>개의 워크시트 외에 추가로 워크시트가 필요하다면 필요한 만큼 추가 가능</a:t>
            </a: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37703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새로운 워크시트 삽입하기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시트에서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마우스 오른쪽 버튼을 </a:t>
            </a:r>
            <a:r>
              <a:rPr lang="ko-KR" altLang="en-US" sz="1800" b="0" dirty="0" smtClean="0"/>
              <a:t>누르고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※ </a:t>
            </a:r>
            <a:r>
              <a:rPr lang="ko-KR" altLang="en-US" sz="1800" b="0" dirty="0" smtClean="0"/>
              <a:t>엑셀에서의 워크시트 삽입은 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릭한</a:t>
            </a:r>
            <a:r>
              <a:rPr lang="ko-KR" altLang="en-US" sz="1800" b="0" dirty="0" smtClean="0"/>
              <a:t> 워크시트 앞에 새로운 워크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시트가 삽입된다</a:t>
            </a:r>
            <a:r>
              <a:rPr lang="en-US" altLang="ko-KR" sz="1800" b="0" dirty="0" smtClean="0"/>
              <a:t>.</a:t>
            </a:r>
          </a:p>
          <a:p>
            <a:endParaRPr lang="en-US" altLang="ko-KR" sz="1800" b="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824536" cy="277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467544" y="548680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새로운 워크시트 삽입하기</a:t>
            </a:r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623628" y="1000944"/>
            <a:ext cx="72111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400" b="1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b="1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000" b="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9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9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홈</a:t>
            </a:r>
            <a:r>
              <a:rPr lang="en-US" altLang="ko-KR" sz="1800" b="0" dirty="0" smtClean="0"/>
              <a:t>] </a:t>
            </a:r>
            <a:r>
              <a:rPr lang="ko-KR" altLang="en-US" sz="1800" b="0" dirty="0" smtClean="0"/>
              <a:t>탭의 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셀</a:t>
            </a:r>
            <a:r>
              <a:rPr lang="en-US" altLang="ko-KR" sz="1800" b="0" dirty="0" smtClean="0"/>
              <a:t>] </a:t>
            </a:r>
            <a:r>
              <a:rPr lang="ko-KR" altLang="en-US" sz="1800" b="0" dirty="0" smtClean="0"/>
              <a:t>그룹에서 </a:t>
            </a:r>
            <a:endParaRPr lang="ko-KR" altLang="en-US" sz="1800" b="0" dirty="0" smtClean="0">
              <a:solidFill>
                <a:srgbClr val="FF0000"/>
              </a:solidFill>
            </a:endParaRPr>
          </a:p>
          <a:p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삽입</a:t>
            </a:r>
            <a:r>
              <a:rPr lang="en-US" altLang="ko-KR" sz="1800" b="0" dirty="0" smtClean="0"/>
              <a:t>] -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시트 삽입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클릭</a:t>
            </a:r>
          </a:p>
          <a:p>
            <a:endParaRPr lang="ko-KR" altLang="en-US" sz="1800" b="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04" y="1772816"/>
            <a:ext cx="691276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571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필요 없는 워크시트 삭제하기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77390" y="1577008"/>
            <a:ext cx="632685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시트에서 </a:t>
            </a:r>
            <a:r>
              <a:rPr lang="ko-KR" altLang="en-US" sz="1800" b="0" dirty="0"/>
              <a:t>마우스 오른쪽 </a:t>
            </a:r>
            <a:r>
              <a:rPr lang="ko-KR" altLang="en-US" sz="1800" b="0" dirty="0" smtClean="0"/>
              <a:t>버튼을 누르고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삭제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54557"/>
            <a:ext cx="5839090" cy="374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64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395536" y="476672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필요 없는 워크시트 삭제하기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64" y="1608907"/>
            <a:ext cx="6696744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611560" y="702804"/>
            <a:ext cx="4574604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rgbClr val="FF0000"/>
                </a:solidFill>
              </a:rPr>
              <a:t>①</a:t>
            </a:r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홈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탭의  </a:t>
            </a:r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셀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그룹에서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</a:rPr>
              <a:t>②</a:t>
            </a:r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삭제</a:t>
            </a:r>
            <a:r>
              <a:rPr lang="en-US" altLang="ko-KR" sz="1800" dirty="0" smtClean="0">
                <a:solidFill>
                  <a:schemeClr val="tx1"/>
                </a:solidFill>
              </a:rPr>
              <a:t>] - </a:t>
            </a:r>
            <a:r>
              <a:rPr lang="ko-KR" altLang="en-US" sz="180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시트 삭제</a:t>
            </a:r>
            <a:r>
              <a:rPr lang="en-US" altLang="ko-KR" sz="1800" dirty="0" smtClean="0">
                <a:solidFill>
                  <a:schemeClr val="tx1"/>
                </a:solidFill>
              </a:rPr>
              <a:t>]</a:t>
            </a:r>
            <a:r>
              <a:rPr lang="ko-KR" altLang="en-US" sz="1800" dirty="0" smtClean="0">
                <a:solidFill>
                  <a:schemeClr val="tx1"/>
                </a:solidFill>
              </a:rPr>
              <a:t>를 클릭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2127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/>
              <a:t> </a:t>
            </a:r>
            <a:r>
              <a:rPr lang="ko-KR" altLang="en-US" b="0" dirty="0"/>
              <a:t>셀</a:t>
            </a:r>
            <a:r>
              <a:rPr lang="en-US" altLang="ko-KR" b="0" dirty="0"/>
              <a:t>(</a:t>
            </a:r>
            <a:r>
              <a:rPr lang="ko-KR" altLang="en-US" b="0" dirty="0"/>
              <a:t>최소 데이터 저장소</a:t>
            </a:r>
            <a:r>
              <a:rPr lang="en-US" altLang="ko-KR" b="0" dirty="0"/>
              <a:t>)</a:t>
            </a:r>
          </a:p>
          <a:p>
            <a:pPr lvl="1"/>
            <a:r>
              <a:rPr lang="ko-KR" altLang="en-US" b="0" dirty="0"/>
              <a:t>엑셀을 실행하면 모눈종이 형태의 직사각형이 넓게 </a:t>
            </a:r>
            <a:r>
              <a:rPr lang="ko-KR" altLang="en-US" b="0" dirty="0" smtClean="0"/>
              <a:t>펼쳐지는데 모눈 </a:t>
            </a:r>
            <a:r>
              <a:rPr lang="ko-KR" altLang="en-US" b="0" dirty="0"/>
              <a:t>하나는 데이터를 입력할 수 </a:t>
            </a:r>
            <a:r>
              <a:rPr lang="ko-KR" altLang="en-US" b="0" dirty="0" smtClean="0"/>
              <a:t>있는 최소공간으로 </a:t>
            </a:r>
            <a:r>
              <a:rPr lang="ko-KR" altLang="en-US" b="0" dirty="0"/>
              <a:t>‘셀</a:t>
            </a:r>
            <a:r>
              <a:rPr lang="en-US" altLang="ko-KR" b="0" dirty="0"/>
              <a:t>(Cell)’</a:t>
            </a:r>
            <a:r>
              <a:rPr lang="ko-KR" altLang="en-US" b="0" dirty="0"/>
              <a:t>이라고 </a:t>
            </a:r>
            <a:r>
              <a:rPr lang="ko-KR" altLang="en-US" b="0" dirty="0" smtClean="0"/>
              <a:t>부름</a:t>
            </a:r>
            <a:r>
              <a:rPr lang="en-US" altLang="ko-KR" b="0" dirty="0" smtClean="0"/>
              <a:t>. </a:t>
            </a:r>
          </a:p>
          <a:p>
            <a:pPr lvl="1"/>
            <a:r>
              <a:rPr lang="ko-KR" altLang="en-US" b="0" dirty="0" smtClean="0"/>
              <a:t>셀에는 </a:t>
            </a:r>
            <a:r>
              <a:rPr lang="ko-KR" altLang="en-US" b="0" dirty="0"/>
              <a:t>고유한 주소가 붙는데 이것을 셀 주소라고 </a:t>
            </a:r>
            <a:r>
              <a:rPr lang="ko-KR" altLang="en-US" b="0" dirty="0" smtClean="0"/>
              <a:t>하고 셀 주소는 </a:t>
            </a:r>
            <a:r>
              <a:rPr lang="ko-KR" altLang="en-US" b="0" dirty="0"/>
              <a:t>열 머리글과 행 머리글을 조합해서 </a:t>
            </a:r>
            <a:r>
              <a:rPr lang="ko-KR" altLang="en-US" b="0" dirty="0" smtClean="0"/>
              <a:t>만들어짐</a:t>
            </a:r>
            <a:r>
              <a:rPr lang="en-US" altLang="ko-KR" b="0" dirty="0" smtClean="0"/>
              <a:t>. </a:t>
            </a:r>
          </a:p>
          <a:p>
            <a:pPr lvl="2"/>
            <a:r>
              <a:rPr lang="ko-KR" altLang="en-US" b="0" dirty="0" smtClean="0"/>
              <a:t>예를 </a:t>
            </a:r>
            <a:r>
              <a:rPr lang="ko-KR" altLang="en-US" b="0" dirty="0"/>
              <a:t>들면</a:t>
            </a:r>
            <a:r>
              <a:rPr lang="en-US" altLang="ko-KR" b="0" dirty="0"/>
              <a:t>, C</a:t>
            </a:r>
            <a:r>
              <a:rPr lang="ko-KR" altLang="en-US" b="0" dirty="0"/>
              <a:t>열과 </a:t>
            </a:r>
            <a:r>
              <a:rPr lang="en-US" altLang="ko-KR" b="0" dirty="0"/>
              <a:t>5</a:t>
            </a:r>
            <a:r>
              <a:rPr lang="ko-KR" altLang="en-US" b="0" dirty="0"/>
              <a:t>행이 만나는 셀 주소는 ‘</a:t>
            </a:r>
            <a:r>
              <a:rPr lang="en-US" altLang="ko-KR" b="0" dirty="0"/>
              <a:t>C5</a:t>
            </a:r>
            <a:r>
              <a:rPr lang="en-US" altLang="ko-KR" b="0" dirty="0" smtClean="0"/>
              <a:t>’</a:t>
            </a:r>
            <a:r>
              <a:rPr lang="ko-KR" altLang="en-US" b="0" dirty="0" smtClean="0"/>
              <a:t>로 부름</a:t>
            </a:r>
            <a:r>
              <a:rPr lang="en-US" altLang="ko-KR" b="0" dirty="0" smtClean="0"/>
              <a:t>.</a:t>
            </a:r>
            <a:endParaRPr lang="en-US" altLang="ko-KR" b="0" dirty="0"/>
          </a:p>
          <a:p>
            <a:endParaRPr lang="en-US" altLang="ko-KR" b="0" dirty="0"/>
          </a:p>
          <a:p>
            <a:pPr marL="0" indent="0">
              <a:buNone/>
            </a:pPr>
            <a:r>
              <a:rPr lang="ko-KR" altLang="en-US" b="0" dirty="0">
                <a:solidFill>
                  <a:srgbClr val="FF0000"/>
                </a:solidFill>
              </a:rPr>
              <a:t>②</a:t>
            </a:r>
            <a:r>
              <a:rPr lang="ko-KR" altLang="en-US" b="0" dirty="0"/>
              <a:t> 워크시트</a:t>
            </a:r>
            <a:r>
              <a:rPr lang="en-US" altLang="ko-KR" b="0" dirty="0"/>
              <a:t>(</a:t>
            </a:r>
            <a:r>
              <a:rPr lang="ko-KR" altLang="en-US" b="0" dirty="0"/>
              <a:t>셀들의 묶음</a:t>
            </a:r>
            <a:r>
              <a:rPr lang="en-US" altLang="ko-KR" b="0" dirty="0"/>
              <a:t>)</a:t>
            </a:r>
          </a:p>
          <a:p>
            <a:pPr lvl="1"/>
            <a:r>
              <a:rPr lang="ko-KR" altLang="en-US" b="0" dirty="0"/>
              <a:t>엑셀을 시작하면 나타나는 작업 용지로 가로와 세로의 </a:t>
            </a:r>
            <a:r>
              <a:rPr lang="ko-KR" altLang="en-US" b="0" dirty="0" err="1"/>
              <a:t>구분선이</a:t>
            </a:r>
            <a:r>
              <a:rPr lang="ko-KR" altLang="en-US" b="0" dirty="0"/>
              <a:t> 있는 </a:t>
            </a:r>
            <a:r>
              <a:rPr lang="ko-KR" altLang="en-US" b="0" dirty="0" smtClean="0"/>
              <a:t>작업영역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기본적으로 </a:t>
            </a:r>
            <a:r>
              <a:rPr lang="en-US" altLang="ko-KR" b="0" dirty="0"/>
              <a:t>3</a:t>
            </a:r>
            <a:r>
              <a:rPr lang="ko-KR" altLang="en-US" b="0" dirty="0"/>
              <a:t>개의 워크시트가 존재하지만 상황에 따라 추가하거나 삭제할 수 있고</a:t>
            </a:r>
            <a:r>
              <a:rPr lang="en-US" altLang="ko-KR" b="0" dirty="0"/>
              <a:t>, </a:t>
            </a:r>
            <a:r>
              <a:rPr lang="ko-KR" altLang="en-US" b="0" dirty="0"/>
              <a:t>엑셀 옵션 설정을 </a:t>
            </a:r>
            <a:r>
              <a:rPr lang="ko-KR" altLang="en-US" b="0" dirty="0" smtClean="0"/>
              <a:t>이용해서 </a:t>
            </a:r>
            <a:r>
              <a:rPr lang="ko-KR" altLang="en-US" b="0" dirty="0"/>
              <a:t>기본적으로 생성되는 워크시트의 수를 바꿀 수도 </a:t>
            </a:r>
            <a:r>
              <a:rPr lang="ko-KR" altLang="en-US" b="0" dirty="0" smtClean="0"/>
              <a:t>있음</a:t>
            </a:r>
            <a:r>
              <a:rPr lang="en-US" altLang="ko-KR" b="0" dirty="0" smtClean="0"/>
              <a:t>.</a:t>
            </a:r>
          </a:p>
          <a:p>
            <a:pPr lvl="1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>
                <a:solidFill>
                  <a:srgbClr val="FF0000"/>
                </a:solidFill>
              </a:rPr>
              <a:t>③</a:t>
            </a:r>
            <a:r>
              <a:rPr lang="ko-KR" altLang="en-US" b="0" dirty="0"/>
              <a:t> 통합문서</a:t>
            </a:r>
            <a:r>
              <a:rPr lang="en-US" altLang="ko-KR" b="0" dirty="0"/>
              <a:t>(</a:t>
            </a:r>
            <a:r>
              <a:rPr lang="ko-KR" altLang="en-US" b="0" dirty="0"/>
              <a:t>엑셀로 만든 파일</a:t>
            </a:r>
            <a:r>
              <a:rPr lang="en-US" altLang="ko-KR" b="0" dirty="0"/>
              <a:t>)</a:t>
            </a:r>
          </a:p>
          <a:p>
            <a:pPr lvl="1"/>
            <a:r>
              <a:rPr lang="ko-KR" altLang="en-US" b="0" dirty="0"/>
              <a:t>엑셀 </a:t>
            </a:r>
            <a:r>
              <a:rPr lang="en-US" altLang="ko-KR" b="0" dirty="0"/>
              <a:t>2010</a:t>
            </a:r>
            <a:r>
              <a:rPr lang="ko-KR" altLang="en-US" b="0" dirty="0"/>
              <a:t>의 문서 파일은 </a:t>
            </a:r>
            <a:r>
              <a:rPr lang="en-US" altLang="ko-KR" b="0" dirty="0"/>
              <a:t>.</a:t>
            </a:r>
            <a:r>
              <a:rPr lang="en-US" altLang="ko-KR" b="0" dirty="0" err="1"/>
              <a:t>xlsx</a:t>
            </a:r>
            <a:r>
              <a:rPr lang="ko-KR" altLang="en-US" b="0" dirty="0"/>
              <a:t>라는 </a:t>
            </a:r>
            <a:r>
              <a:rPr lang="ko-KR" altLang="en-US" b="0" dirty="0" err="1"/>
              <a:t>확장자를</a:t>
            </a:r>
            <a:r>
              <a:rPr lang="ko-KR" altLang="en-US" b="0" dirty="0"/>
              <a:t> 갖는데 이것은 </a:t>
            </a:r>
            <a:r>
              <a:rPr lang="en-US" altLang="ko-KR" b="0" dirty="0"/>
              <a:t>1</a:t>
            </a:r>
            <a:r>
              <a:rPr lang="ko-KR" altLang="en-US" b="0" dirty="0"/>
              <a:t>개 이상의 워크시트</a:t>
            </a:r>
            <a:r>
              <a:rPr lang="en-US" altLang="ko-KR" b="0" dirty="0"/>
              <a:t>(Worksheet)</a:t>
            </a:r>
            <a:r>
              <a:rPr lang="ko-KR" altLang="en-US" b="0" dirty="0"/>
              <a:t>로 </a:t>
            </a:r>
            <a:r>
              <a:rPr lang="ko-KR" altLang="en-US" b="0" dirty="0" smtClean="0"/>
              <a:t>구성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엑셀의 작업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59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워크시트 이동하기와 복사하기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03522" y="1553816"/>
            <a:ext cx="784088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/>
              <a:t>[</a:t>
            </a:r>
            <a:r>
              <a:rPr lang="ko-KR" altLang="en-US" sz="1800" b="0" dirty="0"/>
              <a:t>이동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복사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메뉴를 이용해서 </a:t>
            </a:r>
            <a:r>
              <a:rPr lang="ko-KR" altLang="en-US" sz="1800" b="0" dirty="0" smtClean="0"/>
              <a:t>워크시트를 원하는 </a:t>
            </a:r>
            <a:r>
              <a:rPr lang="ko-KR" altLang="en-US" sz="1800" b="0" dirty="0"/>
              <a:t>위치로 이동할 </a:t>
            </a:r>
            <a:r>
              <a:rPr lang="ko-KR" altLang="en-US" sz="1800" b="0" dirty="0" smtClean="0"/>
              <a:t>때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 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이동하고자 </a:t>
            </a:r>
            <a:r>
              <a:rPr lang="ko-KR" altLang="en-US" sz="1800" b="0" dirty="0"/>
              <a:t>하는 워크시트 </a:t>
            </a:r>
            <a:r>
              <a:rPr lang="ko-KR" altLang="en-US" sz="1800" b="0" dirty="0" smtClean="0"/>
              <a:t>탭에서 </a:t>
            </a:r>
            <a:r>
              <a:rPr lang="ko-KR" altLang="en-US" sz="1800" b="0" dirty="0"/>
              <a:t>마우스 </a:t>
            </a:r>
            <a:r>
              <a:rPr lang="ko-KR" altLang="en-US" sz="1800" b="0" dirty="0" smtClean="0"/>
              <a:t>오른쪽 버튼을 누르고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  ②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이동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복사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34" y="2657360"/>
            <a:ext cx="6366556" cy="369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4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워크시트 이동하기와 복사하기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「이동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복사」 대화상자에서 </a:t>
            </a:r>
            <a:r>
              <a:rPr lang="ko-KR" altLang="en-US" sz="1800" b="0" dirty="0" smtClean="0"/>
              <a:t>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err="1" smtClean="0"/>
              <a:t>트를</a:t>
            </a:r>
            <a:r>
              <a:rPr lang="ko-KR" altLang="en-US" sz="1800" b="0" dirty="0" smtClean="0"/>
              <a:t> 이동할 </a:t>
            </a:r>
            <a:r>
              <a:rPr lang="ko-KR" altLang="en-US" sz="1800" b="0" dirty="0"/>
              <a:t>위치를 </a:t>
            </a:r>
            <a:r>
              <a:rPr lang="ko-KR" altLang="en-US" sz="1800" b="0" dirty="0" smtClean="0"/>
              <a:t>클릭하고</a:t>
            </a:r>
            <a:r>
              <a:rPr lang="en-US" altLang="ko-KR" sz="1800" b="0" dirty="0" smtClean="0"/>
              <a:t>, </a:t>
            </a: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 클릭</a:t>
            </a:r>
            <a:endParaRPr lang="ko-KR" altLang="en-US" sz="1800" b="0" dirty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복사할 </a:t>
            </a:r>
            <a:r>
              <a:rPr lang="ko-KR" altLang="en-US" sz="1800" b="0" dirty="0"/>
              <a:t>때는 「이동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복사」 </a:t>
            </a:r>
            <a:r>
              <a:rPr lang="ko-KR" altLang="en-US" sz="1800" b="0" dirty="0" smtClean="0"/>
              <a:t>대화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상자에서 </a:t>
            </a:r>
            <a:r>
              <a:rPr lang="ko-KR" altLang="en-US" sz="1800" b="0" dirty="0"/>
              <a:t>화면 하단의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복사본 </a:t>
            </a:r>
            <a:r>
              <a:rPr lang="ko-KR" altLang="en-US" sz="1800" b="0" dirty="0" smtClean="0"/>
              <a:t>만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들기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를 체크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엑셀에서 워크시트의 이동</a:t>
            </a:r>
            <a:r>
              <a:rPr lang="en-US" altLang="ko-KR" sz="1800" b="0" dirty="0" smtClean="0"/>
              <a:t>/</a:t>
            </a:r>
            <a:r>
              <a:rPr lang="ko-KR" altLang="en-US" sz="1800" b="0" dirty="0" smtClean="0"/>
              <a:t>복사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시에는 항상 클릭한 </a:t>
            </a:r>
            <a:r>
              <a:rPr lang="ko-KR" altLang="en-US" sz="1800" dirty="0" smtClean="0">
                <a:solidFill>
                  <a:srgbClr val="0070C0"/>
                </a:solidFill>
              </a:rPr>
              <a:t>시트 앞</a:t>
            </a:r>
            <a:r>
              <a:rPr lang="ko-KR" altLang="en-US" sz="1800" b="0" dirty="0" smtClean="0"/>
              <a:t>에 삽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err="1" smtClean="0"/>
              <a:t>입된다</a:t>
            </a:r>
            <a:r>
              <a:rPr lang="en-US" altLang="ko-KR" sz="1800" b="0" dirty="0" smtClean="0"/>
              <a:t>. </a:t>
            </a:r>
          </a:p>
          <a:p>
            <a:pPr marL="0" indent="0">
              <a:buNone/>
            </a:pPr>
            <a:r>
              <a:rPr lang="ko-KR" altLang="en-US" sz="1800" b="0" dirty="0" smtClean="0"/>
              <a:t>   예</a:t>
            </a:r>
            <a:r>
              <a:rPr lang="en-US" altLang="ko-KR" sz="1800" b="0" dirty="0" smtClean="0"/>
              <a:t>)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Sheet2</a:t>
            </a:r>
            <a:r>
              <a:rPr lang="ko-KR" altLang="en-US" sz="1800" b="0" dirty="0" smtClean="0"/>
              <a:t>와 </a:t>
            </a:r>
            <a:r>
              <a:rPr lang="en-US" altLang="ko-KR" sz="1800" b="0" dirty="0" smtClean="0"/>
              <a:t>Sheet3 </a:t>
            </a:r>
            <a:r>
              <a:rPr lang="ko-KR" altLang="en-US" sz="1800" b="0" dirty="0" smtClean="0"/>
              <a:t>사이에 시트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  </a:t>
            </a:r>
            <a:r>
              <a:rPr lang="ko-KR" altLang="en-US" sz="1800" b="0" dirty="0" smtClean="0"/>
              <a:t>를 이동시키려면 </a:t>
            </a:r>
            <a:r>
              <a:rPr lang="en-US" altLang="ko-KR" sz="1800" b="0" dirty="0" smtClean="0"/>
              <a:t>Sheet3</a:t>
            </a:r>
            <a:r>
              <a:rPr lang="ko-KR" altLang="en-US" sz="1800" b="0" dirty="0" smtClean="0"/>
              <a:t>을 클릭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  </a:t>
            </a:r>
            <a:r>
              <a:rPr lang="ko-KR" altLang="en-US" sz="1800" b="0" dirty="0" smtClean="0"/>
              <a:t>하고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확인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86082"/>
            <a:ext cx="4680000" cy="390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91680" y="2915419"/>
            <a:ext cx="360040" cy="288032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428464" y="476672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워크시트 이동하기와 복사하기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860032" y="1019635"/>
            <a:ext cx="410445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tx1"/>
                </a:solidFill>
              </a:rPr>
              <a:t>마우스 드래그를 이용해서 워크시트를 원하는 위치로 이동할 때는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dirty="0" smtClean="0">
                <a:solidFill>
                  <a:schemeClr val="tx1"/>
                </a:solidFill>
              </a:rPr>
              <a:t>이동하고자 하는 워크시트 탭  클릭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dirty="0" smtClean="0">
                <a:solidFill>
                  <a:schemeClr val="tx1"/>
                </a:solidFill>
              </a:rPr>
              <a:t>원하는 위치로 드래그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r>
              <a:rPr lang="en-US" altLang="ko-KR" sz="1800" dirty="0" smtClean="0">
                <a:solidFill>
                  <a:schemeClr val="tx1"/>
                </a:solidFill>
                <a:latin typeface="맑은 고딕"/>
                <a:ea typeface="맑은 고딕"/>
              </a:rPr>
              <a:t>※ </a:t>
            </a:r>
            <a:r>
              <a:rPr lang="ko-KR" altLang="en-US" sz="1800" dirty="0" smtClean="0">
                <a:solidFill>
                  <a:schemeClr val="tx1"/>
                </a:solidFill>
              </a:rPr>
              <a:t>복사하고자 할 때에는      키를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  누른 상태에서 드래그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</a:rPr>
              <a:t>그림과 같이 워크시트가 이동된다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2" y="1019635"/>
            <a:ext cx="4824536" cy="291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932658"/>
            <a:ext cx="4896544" cy="278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21" y="2368345"/>
            <a:ext cx="315243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310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여러 워크시트 그룹화 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하나의 시트를 클릭한 후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그 </a:t>
            </a:r>
            <a:r>
              <a:rPr lang="ko-KR" altLang="en-US" sz="1800" b="0" dirty="0" smtClean="0"/>
              <a:t>다음 시트를 </a:t>
            </a:r>
            <a:r>
              <a:rPr lang="ko-KR" altLang="en-US" sz="1800" b="0" dirty="0"/>
              <a:t>선택할 때는 </a:t>
            </a:r>
            <a:r>
              <a:rPr lang="ko-KR" altLang="en-US" sz="1800" b="0" dirty="0" smtClean="0"/>
              <a:t>   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또는        키를 누른 </a:t>
            </a:r>
            <a:r>
              <a:rPr lang="ko-KR" altLang="en-US" sz="1800" b="0" dirty="0"/>
              <a:t>상태에서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ko-KR" sz="1800" b="0" dirty="0" smtClean="0">
                <a:latin typeface="맑은 고딕"/>
                <a:ea typeface="맑은 고딕"/>
              </a:rPr>
              <a:t>※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제목 표시줄 </a:t>
            </a:r>
            <a:r>
              <a:rPr lang="ko-KR" altLang="en-US" sz="1800" b="0" dirty="0" smtClean="0"/>
              <a:t>부분에 </a:t>
            </a:r>
            <a:r>
              <a:rPr lang="ko-KR" altLang="en-US" sz="1800" b="0" dirty="0"/>
              <a:t>문서 제목 </a:t>
            </a:r>
            <a:r>
              <a:rPr lang="ko-KR" altLang="en-US" sz="1800" b="0" dirty="0" smtClean="0"/>
              <a:t>옆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에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그룹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이라는 </a:t>
            </a:r>
            <a:r>
              <a:rPr lang="ko-KR" altLang="en-US" sz="1800" b="0" dirty="0" smtClean="0"/>
              <a:t>글자가 표시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2348904"/>
            <a:ext cx="315243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636912"/>
            <a:ext cx="483158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84182"/>
            <a:ext cx="4824536" cy="271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63" y="5129956"/>
            <a:ext cx="8585473" cy="14192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851920" y="5106764"/>
            <a:ext cx="1368152" cy="338460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572000" y="4221088"/>
            <a:ext cx="1224136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98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워크시트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그룹화된 시트 해제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391344" y="1577008"/>
            <a:ext cx="7637040" cy="3018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첫 번째 시트 외에 하나의 시트를 </a:t>
            </a:r>
            <a:r>
              <a:rPr lang="en-US" altLang="ko-KR" sz="1800" b="0" dirty="0" smtClean="0"/>
              <a:t> </a:t>
            </a:r>
            <a:r>
              <a:rPr lang="ko-KR" altLang="en-US" sz="1800" b="0" dirty="0" smtClean="0"/>
              <a:t>클릭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시트 탭에서  </a:t>
            </a:r>
            <a:r>
              <a:rPr lang="ko-KR" altLang="en-US" sz="1800" b="0" dirty="0"/>
              <a:t>마우스 </a:t>
            </a:r>
            <a:r>
              <a:rPr lang="ko-KR" altLang="en-US" sz="1800" b="0" dirty="0" smtClean="0"/>
              <a:t>오른쪽 버튼을  눌러  표시된  팝업 메뉴에서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시트 </a:t>
            </a:r>
            <a:r>
              <a:rPr lang="ko-KR" altLang="en-US" sz="1800" b="0" dirty="0"/>
              <a:t>그룹 해제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41476"/>
            <a:ext cx="5544616" cy="376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86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428464" y="476672"/>
            <a:ext cx="543968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하나의 시트만 다른 통합문서로 복사하기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570944" y="1052736"/>
            <a:ext cx="410445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tx1"/>
                </a:solidFill>
              </a:rPr>
              <a:t>리본 메뉴 이용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dirty="0">
                <a:solidFill>
                  <a:schemeClr val="tx1"/>
                </a:solidFill>
              </a:rPr>
              <a:t>복사할 시트의 시트 탭에서 오른쪽 버튼 클릭</a:t>
            </a:r>
            <a:r>
              <a:rPr lang="en-US" altLang="ko-KR" sz="1800" dirty="0">
                <a:solidFill>
                  <a:schemeClr val="tx1"/>
                </a:solidFill>
              </a:rPr>
              <a:t>- [</a:t>
            </a:r>
            <a:r>
              <a:rPr lang="ko-KR" altLang="en-US" sz="1800" dirty="0">
                <a:solidFill>
                  <a:schemeClr val="tx1"/>
                </a:solidFill>
              </a:rPr>
              <a:t>이동</a:t>
            </a:r>
            <a:r>
              <a:rPr lang="en-US" altLang="ko-KR" sz="1800" dirty="0">
                <a:solidFill>
                  <a:schemeClr val="tx1"/>
                </a:solidFill>
              </a:rPr>
              <a:t>/</a:t>
            </a:r>
            <a:r>
              <a:rPr lang="ko-KR" altLang="en-US" sz="1800" dirty="0">
                <a:solidFill>
                  <a:schemeClr val="tx1"/>
                </a:solidFill>
              </a:rPr>
              <a:t>복사</a:t>
            </a:r>
            <a:r>
              <a:rPr lang="en-US" altLang="ko-KR" sz="1800" dirty="0">
                <a:solidFill>
                  <a:schemeClr val="tx1"/>
                </a:solidFill>
              </a:rPr>
              <a:t>]</a:t>
            </a:r>
            <a:r>
              <a:rPr lang="ko-KR" altLang="en-US" sz="1800" dirty="0">
                <a:solidFill>
                  <a:schemeClr val="tx1"/>
                </a:solidFill>
              </a:rPr>
              <a:t> 선택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pPr marL="0" lvl="1"/>
            <a:r>
              <a:rPr lang="ko-KR" altLang="en-US" sz="1800" dirty="0" smtClean="0">
                <a:solidFill>
                  <a:srgbClr val="FF0000"/>
                </a:solidFill>
              </a:rPr>
              <a:t>②</a:t>
            </a:r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/</a:t>
            </a:r>
            <a:r>
              <a:rPr lang="ko-KR" altLang="en-US" dirty="0"/>
              <a:t>복사</a:t>
            </a:r>
            <a:r>
              <a:rPr lang="en-US" altLang="ko-KR" dirty="0"/>
              <a:t>]</a:t>
            </a:r>
            <a:r>
              <a:rPr lang="ko-KR" altLang="en-US" dirty="0"/>
              <a:t>대화 상자에서 </a:t>
            </a:r>
            <a:r>
              <a:rPr lang="en-US" altLang="ko-KR" dirty="0"/>
              <a:t>[(</a:t>
            </a:r>
            <a:r>
              <a:rPr lang="ko-KR" altLang="en-US" dirty="0"/>
              <a:t>새 통합문서</a:t>
            </a:r>
            <a:r>
              <a:rPr lang="en-US" altLang="ko-KR" dirty="0"/>
              <a:t>)] </a:t>
            </a:r>
            <a:r>
              <a:rPr lang="ko-KR" altLang="en-US" dirty="0"/>
              <a:t>선택 후 </a:t>
            </a:r>
            <a:r>
              <a:rPr lang="en-US" altLang="ko-KR" dirty="0"/>
              <a:t>[</a:t>
            </a:r>
            <a:r>
              <a:rPr lang="ko-KR" altLang="en-US" dirty="0"/>
              <a:t>복사본 만들기</a:t>
            </a:r>
            <a:r>
              <a:rPr lang="en-US" altLang="ko-KR" dirty="0"/>
              <a:t>]</a:t>
            </a: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</p:txBody>
      </p:sp>
      <p:pic>
        <p:nvPicPr>
          <p:cNvPr id="10" name="_x216612152" descr="EMB0000a85418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63" y="3545150"/>
            <a:ext cx="2808932" cy="30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85964" y="4196539"/>
            <a:ext cx="3086236" cy="360040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4" y="1268760"/>
            <a:ext cx="2857500" cy="31051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15816" y="1922353"/>
            <a:ext cx="288032" cy="360040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22762" y="5877272"/>
            <a:ext cx="1157745" cy="245323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060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428464" y="476672"/>
            <a:ext cx="543968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시트 탭 색 지정하기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548059" y="1082164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tx1"/>
                </a:solidFill>
              </a:rPr>
              <a:t>시트의 성격에 따라  카테고리 별로 색 지정가능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dirty="0">
                <a:solidFill>
                  <a:schemeClr val="tx1"/>
                </a:solidFill>
              </a:rPr>
              <a:t>시트 탭에서 마우스 오른쪽 버튼을 클릭한 후 </a:t>
            </a:r>
            <a:r>
              <a:rPr lang="en-US" altLang="ko-KR" sz="1800" dirty="0">
                <a:solidFill>
                  <a:schemeClr val="tx1"/>
                </a:solidFill>
              </a:rPr>
              <a:t>[</a:t>
            </a:r>
            <a:r>
              <a:rPr lang="ko-KR" altLang="en-US" sz="1800" dirty="0">
                <a:solidFill>
                  <a:schemeClr val="tx1"/>
                </a:solidFill>
              </a:rPr>
              <a:t>탭 색</a:t>
            </a:r>
            <a:r>
              <a:rPr lang="en-US" altLang="ko-KR" sz="1800" dirty="0">
                <a:solidFill>
                  <a:schemeClr val="tx1"/>
                </a:solidFill>
              </a:rPr>
              <a:t>]</a:t>
            </a:r>
            <a:r>
              <a:rPr lang="ko-KR" altLang="en-US" sz="1800" dirty="0">
                <a:solidFill>
                  <a:schemeClr val="tx1"/>
                </a:solidFill>
              </a:rPr>
              <a:t>에서 원하는 </a:t>
            </a:r>
            <a:r>
              <a:rPr lang="ko-KR" altLang="en-US" sz="1800" dirty="0" smtClean="0">
                <a:solidFill>
                  <a:schemeClr val="tx1"/>
                </a:solidFill>
              </a:rPr>
              <a:t>색 선택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pPr marL="0" lvl="1"/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</p:txBody>
      </p:sp>
      <p:pic>
        <p:nvPicPr>
          <p:cNvPr id="13" name="_x216611352" descr="EMB0000a85418f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" t="59500" r="41598" b="-226"/>
          <a:stretch/>
        </p:blipFill>
        <p:spPr bwMode="auto">
          <a:xfrm>
            <a:off x="868813" y="2208563"/>
            <a:ext cx="5684387" cy="32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63714" y="3947946"/>
            <a:ext cx="1656184" cy="255876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64" y="4794862"/>
            <a:ext cx="3173645" cy="13682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7216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428464" y="476672"/>
            <a:ext cx="543968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시트 숨기기 및 취소하기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539552" y="1196752"/>
            <a:ext cx="8064896" cy="4680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3800" dirty="0" smtClean="0">
                <a:solidFill>
                  <a:schemeClr val="tx1"/>
                </a:solidFill>
                <a:latin typeface="+mn-ea"/>
              </a:rPr>
              <a:t>여러 시트 숨기기</a:t>
            </a:r>
            <a:endParaRPr lang="en-US" altLang="ko-KR" sz="38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38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3800" dirty="0" smtClean="0">
                <a:solidFill>
                  <a:srgbClr val="FF0000"/>
                </a:solidFill>
                <a:latin typeface="+mn-ea"/>
              </a:rPr>
              <a:t>①</a:t>
            </a:r>
            <a:r>
              <a:rPr lang="en-US" altLang="ko-KR" sz="3800" dirty="0">
                <a:solidFill>
                  <a:schemeClr val="tx1"/>
                </a:solidFill>
                <a:latin typeface="+mn-ea"/>
              </a:rPr>
              <a:t>Shift </a:t>
            </a:r>
            <a:r>
              <a:rPr lang="ko-KR" altLang="en-US" sz="3800" dirty="0">
                <a:solidFill>
                  <a:schemeClr val="tx1"/>
                </a:solidFill>
                <a:latin typeface="+mn-ea"/>
              </a:rPr>
              <a:t>키로 여러 시트를 선택한 후 오른쪽 마우스 클릭</a:t>
            </a:r>
            <a:r>
              <a:rPr lang="en-US" altLang="ko-KR" sz="3800" dirty="0">
                <a:solidFill>
                  <a:schemeClr val="tx1"/>
                </a:solidFill>
                <a:latin typeface="+mn-ea"/>
              </a:rPr>
              <a:t>- [</a:t>
            </a:r>
            <a:r>
              <a:rPr lang="ko-KR" altLang="en-US" sz="3800" dirty="0">
                <a:solidFill>
                  <a:schemeClr val="tx1"/>
                </a:solidFill>
                <a:latin typeface="+mn-ea"/>
              </a:rPr>
              <a:t>숨기기</a:t>
            </a:r>
            <a:r>
              <a:rPr lang="en-US" altLang="ko-KR" sz="3800" dirty="0">
                <a:solidFill>
                  <a:schemeClr val="tx1"/>
                </a:solidFill>
                <a:latin typeface="+mn-ea"/>
              </a:rPr>
              <a:t>]</a:t>
            </a:r>
            <a:r>
              <a:rPr lang="ko-KR" altLang="en-US" sz="3800" dirty="0" smtClean="0">
                <a:solidFill>
                  <a:schemeClr val="tx1"/>
                </a:solidFill>
                <a:latin typeface="+mn-ea"/>
              </a:rPr>
              <a:t>선택</a:t>
            </a:r>
            <a:endParaRPr lang="en-US" altLang="ko-KR" sz="38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3800" dirty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3800" dirty="0">
                <a:solidFill>
                  <a:schemeClr val="tx1"/>
                </a:solidFill>
                <a:latin typeface="+mn-ea"/>
              </a:rPr>
              <a:t>시트 </a:t>
            </a:r>
            <a:r>
              <a:rPr lang="ko-KR" altLang="en-US" sz="3800" dirty="0" smtClean="0">
                <a:solidFill>
                  <a:schemeClr val="tx1"/>
                </a:solidFill>
                <a:latin typeface="+mn-ea"/>
              </a:rPr>
              <a:t>숨기기 취소</a:t>
            </a:r>
            <a:endParaRPr lang="en-US" altLang="ko-KR" sz="3800" dirty="0" smtClean="0">
              <a:solidFill>
                <a:schemeClr val="tx1"/>
              </a:solidFill>
              <a:latin typeface="+mn-ea"/>
            </a:endParaRPr>
          </a:p>
          <a:p>
            <a:pPr marL="0" lvl="1"/>
            <a:endParaRPr lang="en-US" altLang="ko-KR" sz="3800" dirty="0" smtClean="0">
              <a:solidFill>
                <a:srgbClr val="FF0000"/>
              </a:solidFill>
              <a:latin typeface="+mn-ea"/>
            </a:endParaRPr>
          </a:p>
          <a:p>
            <a:pPr marL="0" lvl="1"/>
            <a:r>
              <a:rPr lang="ko-KR" altLang="en-US" sz="3800" dirty="0" smtClean="0">
                <a:solidFill>
                  <a:srgbClr val="FF0000"/>
                </a:solidFill>
                <a:latin typeface="+mn-ea"/>
              </a:rPr>
              <a:t>①</a:t>
            </a:r>
            <a:r>
              <a:rPr lang="ko-KR" altLang="en-US" sz="3800" dirty="0">
                <a:latin typeface="+mn-ea"/>
              </a:rPr>
              <a:t>시트 탭에서 </a:t>
            </a:r>
            <a:r>
              <a:rPr lang="ko-KR" altLang="en-US" sz="3800" dirty="0" smtClean="0">
                <a:latin typeface="+mn-ea"/>
              </a:rPr>
              <a:t> 오른쪽 </a:t>
            </a:r>
            <a:r>
              <a:rPr lang="ko-KR" altLang="en-US" sz="3800" dirty="0">
                <a:latin typeface="+mn-ea"/>
              </a:rPr>
              <a:t>마우스 </a:t>
            </a:r>
            <a:r>
              <a:rPr lang="ko-KR" altLang="en-US" sz="3800" dirty="0" smtClean="0">
                <a:latin typeface="+mn-ea"/>
              </a:rPr>
              <a:t>클릭 </a:t>
            </a:r>
            <a:r>
              <a:rPr lang="en-US" altLang="ko-KR" sz="3800" dirty="0" smtClean="0">
                <a:latin typeface="+mn-ea"/>
              </a:rPr>
              <a:t>- </a:t>
            </a:r>
            <a:r>
              <a:rPr lang="en-US" altLang="ko-KR" sz="3800" dirty="0">
                <a:latin typeface="+mn-ea"/>
              </a:rPr>
              <a:t>[</a:t>
            </a:r>
            <a:r>
              <a:rPr lang="ko-KR" altLang="en-US" sz="3800" dirty="0">
                <a:latin typeface="+mn-ea"/>
              </a:rPr>
              <a:t>숨기기 취소</a:t>
            </a:r>
            <a:r>
              <a:rPr lang="en-US" altLang="ko-KR" sz="3800" dirty="0" smtClean="0">
                <a:latin typeface="+mn-ea"/>
              </a:rPr>
              <a:t>] </a:t>
            </a:r>
            <a:r>
              <a:rPr lang="ko-KR" altLang="en-US" sz="3800" dirty="0" smtClean="0">
                <a:latin typeface="+mn-ea"/>
              </a:rPr>
              <a:t>선택</a:t>
            </a:r>
            <a:endParaRPr lang="en-US" altLang="ko-KR" sz="3800" dirty="0" smtClean="0">
              <a:latin typeface="+mn-ea"/>
            </a:endParaRPr>
          </a:p>
          <a:p>
            <a:pPr marL="0" lvl="1"/>
            <a:r>
              <a:rPr lang="ko-KR" altLang="en-US" sz="3800" dirty="0" smtClean="0">
                <a:solidFill>
                  <a:srgbClr val="FF0000"/>
                </a:solidFill>
                <a:latin typeface="+mn-ea"/>
              </a:rPr>
              <a:t>②</a:t>
            </a:r>
            <a:r>
              <a:rPr lang="ko-KR" altLang="en-US" sz="3800" dirty="0">
                <a:latin typeface="+mn-ea"/>
              </a:rPr>
              <a:t>대화상자에서 원하는 시트 </a:t>
            </a:r>
            <a:r>
              <a:rPr lang="ko-KR" altLang="en-US" sz="3800" dirty="0" smtClean="0">
                <a:latin typeface="+mn-ea"/>
              </a:rPr>
              <a:t>선택</a:t>
            </a:r>
            <a:endParaRPr lang="en-US" altLang="ko-KR" sz="3800" dirty="0" smtClean="0">
              <a:latin typeface="+mn-ea"/>
            </a:endParaRPr>
          </a:p>
          <a:p>
            <a:pPr marL="0" lvl="1"/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pPr marL="0" lvl="1"/>
            <a:endParaRPr lang="en-US" altLang="ko-KR" sz="2900" dirty="0" smtClean="0">
              <a:latin typeface="+mn-ea"/>
            </a:endParaRPr>
          </a:p>
          <a:p>
            <a:pPr marL="0" lvl="1"/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pPr marL="0" lvl="1"/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pPr marL="0" lvl="1"/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</p:txBody>
      </p:sp>
      <p:pic>
        <p:nvPicPr>
          <p:cNvPr id="9" name="_x216612952" descr="EMB0000a85419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8" r="41396" b="247"/>
          <a:stretch/>
        </p:blipFill>
        <p:spPr bwMode="auto">
          <a:xfrm>
            <a:off x="1403647" y="1829770"/>
            <a:ext cx="4610545" cy="188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47864" y="2564904"/>
            <a:ext cx="1152128" cy="255876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_x216611672" descr="EMB0000a85419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746" y="4953454"/>
            <a:ext cx="2806364" cy="17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947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428464" y="476672"/>
            <a:ext cx="543968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특정 셀을 제외하고 워크시트 보호하기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48657" y="964708"/>
            <a:ext cx="8064896" cy="4680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r>
              <a:rPr lang="ko-KR" altLang="en-US" sz="1900" dirty="0" smtClean="0">
                <a:solidFill>
                  <a:schemeClr val="tx1"/>
                </a:solidFill>
                <a:latin typeface="+mn-ea"/>
              </a:rPr>
              <a:t>입력할 </a:t>
            </a:r>
            <a:r>
              <a:rPr lang="ko-KR" altLang="en-US" sz="1900" dirty="0">
                <a:solidFill>
                  <a:schemeClr val="tx1"/>
                </a:solidFill>
                <a:latin typeface="+mn-ea"/>
              </a:rPr>
              <a:t>셀을 제외한 모든 셀의 편집 및 선택을 제한 할 수 있음</a:t>
            </a:r>
            <a:endParaRPr lang="en-US" altLang="ko-KR" sz="19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ko-KR" altLang="en-US" sz="1900" dirty="0" smtClean="0">
                <a:solidFill>
                  <a:srgbClr val="FF0000"/>
                </a:solidFill>
                <a:latin typeface="+mn-ea"/>
              </a:rPr>
              <a:t>①</a:t>
            </a:r>
            <a:r>
              <a:rPr lang="ko-KR" altLang="en-US" sz="1900" dirty="0" smtClean="0"/>
              <a:t> </a:t>
            </a:r>
            <a:endParaRPr lang="en-US" altLang="ko-KR" sz="1900" dirty="0" smtClean="0"/>
          </a:p>
          <a:p>
            <a:pPr marL="0" lvl="1"/>
            <a:r>
              <a:rPr lang="ko-KR" altLang="en-US" sz="1900" dirty="0">
                <a:solidFill>
                  <a:srgbClr val="FF0000"/>
                </a:solidFill>
                <a:latin typeface="+mn-ea"/>
              </a:rPr>
              <a:t>②</a:t>
            </a:r>
            <a:r>
              <a:rPr lang="en-US" altLang="ko-KR" sz="1900" dirty="0" smtClean="0"/>
              <a:t>[</a:t>
            </a:r>
            <a:r>
              <a:rPr lang="ko-KR" altLang="en-US" sz="1900" dirty="0"/>
              <a:t>홈</a:t>
            </a:r>
            <a:r>
              <a:rPr lang="en-US" altLang="ko-KR" sz="1900" dirty="0"/>
              <a:t>]</a:t>
            </a:r>
            <a:r>
              <a:rPr lang="ko-KR" altLang="en-US" sz="1900" dirty="0"/>
              <a:t>탭</a:t>
            </a:r>
            <a:r>
              <a:rPr lang="en-US" altLang="ko-KR" sz="1900" dirty="0"/>
              <a:t>- [</a:t>
            </a:r>
            <a:r>
              <a:rPr lang="ko-KR" altLang="en-US" sz="1900" dirty="0"/>
              <a:t>셀</a:t>
            </a:r>
            <a:r>
              <a:rPr lang="en-US" altLang="ko-KR" sz="1900" dirty="0"/>
              <a:t>]</a:t>
            </a:r>
            <a:r>
              <a:rPr lang="ko-KR" altLang="en-US" sz="1900" dirty="0"/>
              <a:t>그룹</a:t>
            </a:r>
            <a:r>
              <a:rPr lang="en-US" altLang="ko-KR" sz="1900" dirty="0"/>
              <a:t>- [</a:t>
            </a:r>
            <a:r>
              <a:rPr lang="ko-KR" altLang="en-US" sz="1900" dirty="0"/>
              <a:t>서식</a:t>
            </a:r>
            <a:r>
              <a:rPr lang="en-US" altLang="ko-KR" sz="1900" dirty="0"/>
              <a:t>]</a:t>
            </a:r>
            <a:r>
              <a:rPr lang="ko-KR" altLang="en-US" sz="1900" dirty="0"/>
              <a:t>에서 </a:t>
            </a:r>
            <a:r>
              <a:rPr lang="en-US" altLang="ko-KR" sz="1900" dirty="0"/>
              <a:t>[</a:t>
            </a:r>
            <a:r>
              <a:rPr lang="ko-KR" altLang="en-US" sz="1900" dirty="0"/>
              <a:t>시트 보호</a:t>
            </a:r>
            <a:r>
              <a:rPr lang="en-US" altLang="ko-KR" sz="1900" dirty="0"/>
              <a:t>] </a:t>
            </a:r>
            <a:r>
              <a:rPr lang="ko-KR" altLang="en-US" sz="1900" dirty="0" smtClean="0"/>
              <a:t>선택</a:t>
            </a:r>
            <a:endParaRPr lang="en-US" altLang="ko-KR" sz="1900" dirty="0" smtClean="0"/>
          </a:p>
          <a:p>
            <a:pPr marL="0" lvl="1"/>
            <a:endParaRPr lang="en-US" altLang="ko-KR" sz="1900" dirty="0" smtClean="0">
              <a:latin typeface="+mn-ea"/>
            </a:endParaRPr>
          </a:p>
          <a:p>
            <a:pPr marL="0" lvl="1"/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pPr marL="0" lvl="1"/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pPr marL="0" lvl="1"/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99" y="2060848"/>
            <a:ext cx="7613961" cy="466062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043936" y="2420888"/>
            <a:ext cx="552400" cy="216024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43936" y="4869160"/>
            <a:ext cx="1448624" cy="255876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57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428464" y="476672"/>
            <a:ext cx="543968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특정 셀을 제외하고 워크시트 보호하기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539552" y="1196752"/>
            <a:ext cx="8064896" cy="4680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r>
              <a:rPr lang="ko-KR" altLang="en-US" sz="1900" dirty="0" smtClean="0">
                <a:solidFill>
                  <a:schemeClr val="tx1"/>
                </a:solidFill>
                <a:latin typeface="+mn-ea"/>
              </a:rPr>
              <a:t>입력할 </a:t>
            </a:r>
            <a:r>
              <a:rPr lang="ko-KR" altLang="en-US" sz="1900" dirty="0">
                <a:solidFill>
                  <a:schemeClr val="tx1"/>
                </a:solidFill>
                <a:latin typeface="+mn-ea"/>
              </a:rPr>
              <a:t>셀을 제외한 모든 셀의 편집 및 선택을 제한 할 수 있음</a:t>
            </a:r>
            <a:endParaRPr lang="en-US" altLang="ko-KR" sz="1900" dirty="0">
              <a:solidFill>
                <a:schemeClr val="tx1"/>
              </a:solidFill>
              <a:latin typeface="+mn-ea"/>
            </a:endParaRPr>
          </a:p>
          <a:p>
            <a:endParaRPr lang="en-US" altLang="ko-KR" sz="1900" dirty="0" smtClean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ko-KR" altLang="en-US" sz="1900" dirty="0" smtClean="0">
                <a:solidFill>
                  <a:srgbClr val="FF0000"/>
                </a:solidFill>
                <a:latin typeface="+mn-ea"/>
              </a:rPr>
              <a:t>①</a:t>
            </a:r>
            <a:r>
              <a:rPr lang="ko-KR" altLang="en-US" sz="1900" dirty="0"/>
              <a:t>입력 범위 셀 잠금 </a:t>
            </a:r>
            <a:r>
              <a:rPr lang="ko-KR" altLang="en-US" sz="1900" dirty="0" smtClean="0"/>
              <a:t>해제</a:t>
            </a:r>
            <a:endParaRPr lang="en-US" altLang="ko-KR" sz="1900" dirty="0" smtClean="0"/>
          </a:p>
          <a:p>
            <a:pPr marL="0" lvl="1"/>
            <a:r>
              <a:rPr lang="ko-KR" altLang="en-US" sz="1900" dirty="0">
                <a:solidFill>
                  <a:srgbClr val="FF0000"/>
                </a:solidFill>
                <a:latin typeface="+mn-ea"/>
              </a:rPr>
              <a:t>②</a:t>
            </a:r>
            <a:r>
              <a:rPr lang="en-US" altLang="ko-KR" sz="1900" dirty="0" smtClean="0"/>
              <a:t>[</a:t>
            </a:r>
            <a:r>
              <a:rPr lang="ko-KR" altLang="en-US" sz="1900" dirty="0"/>
              <a:t>홈</a:t>
            </a:r>
            <a:r>
              <a:rPr lang="en-US" altLang="ko-KR" sz="1900" dirty="0"/>
              <a:t>]</a:t>
            </a:r>
            <a:r>
              <a:rPr lang="ko-KR" altLang="en-US" sz="1900" dirty="0"/>
              <a:t>탭</a:t>
            </a:r>
            <a:r>
              <a:rPr lang="en-US" altLang="ko-KR" sz="1900" dirty="0"/>
              <a:t>- [</a:t>
            </a:r>
            <a:r>
              <a:rPr lang="ko-KR" altLang="en-US" sz="1900" dirty="0"/>
              <a:t>셀</a:t>
            </a:r>
            <a:r>
              <a:rPr lang="en-US" altLang="ko-KR" sz="1900" dirty="0"/>
              <a:t>]</a:t>
            </a:r>
            <a:r>
              <a:rPr lang="ko-KR" altLang="en-US" sz="1900" dirty="0"/>
              <a:t>그룹</a:t>
            </a:r>
            <a:r>
              <a:rPr lang="en-US" altLang="ko-KR" sz="1900" dirty="0"/>
              <a:t>- [</a:t>
            </a:r>
            <a:r>
              <a:rPr lang="ko-KR" altLang="en-US" sz="1900" dirty="0"/>
              <a:t>서식</a:t>
            </a:r>
            <a:r>
              <a:rPr lang="en-US" altLang="ko-KR" sz="1900" dirty="0"/>
              <a:t>]</a:t>
            </a:r>
            <a:r>
              <a:rPr lang="ko-KR" altLang="en-US" sz="1900" dirty="0"/>
              <a:t>에서 </a:t>
            </a:r>
            <a:r>
              <a:rPr lang="en-US" altLang="ko-KR" sz="1900" dirty="0"/>
              <a:t>[</a:t>
            </a:r>
            <a:r>
              <a:rPr lang="ko-KR" altLang="en-US" sz="1900" dirty="0"/>
              <a:t>시트 보호</a:t>
            </a:r>
            <a:r>
              <a:rPr lang="en-US" altLang="ko-KR" sz="1900" dirty="0"/>
              <a:t>] </a:t>
            </a:r>
            <a:r>
              <a:rPr lang="ko-KR" altLang="en-US" sz="1900" dirty="0" smtClean="0"/>
              <a:t>선택</a:t>
            </a:r>
            <a:endParaRPr lang="en-US" altLang="ko-KR" sz="1900" dirty="0" smtClean="0">
              <a:latin typeface="+mn-ea"/>
            </a:endParaRPr>
          </a:p>
          <a:p>
            <a:pPr marL="0" lvl="1"/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pPr marL="0" lvl="1"/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pPr marL="0" lvl="1"/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</p:txBody>
      </p:sp>
      <p:pic>
        <p:nvPicPr>
          <p:cNvPr id="11" name="_x216610712" descr="EMB0000a85419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01" y="2780928"/>
            <a:ext cx="2232248" cy="320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16610472" descr="EMB0000a85419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9" r="10303"/>
          <a:stretch/>
        </p:blipFill>
        <p:spPr bwMode="auto">
          <a:xfrm>
            <a:off x="3059832" y="2780928"/>
            <a:ext cx="5349352" cy="3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74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빠른 실행 도구 모음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b="0" dirty="0" smtClean="0">
                <a:solidFill>
                  <a:schemeClr val="tx1"/>
                </a:solidFill>
                <a:effectLst/>
              </a:rPr>
              <a:t>자주 사용하는 명령을 빠르게 실행할 수 </a:t>
            </a:r>
            <a:r>
              <a:rPr lang="ko-KR" altLang="en-US" b="0" dirty="0" smtClean="0"/>
              <a:t>있도록 모아 놓은 메뉴</a:t>
            </a:r>
            <a:endParaRPr lang="en-US" altLang="ko-KR" b="0" dirty="0" smtClean="0"/>
          </a:p>
          <a:p>
            <a:pPr lvl="1"/>
            <a:r>
              <a:rPr lang="ko-KR" altLang="en-US" b="0" dirty="0"/>
              <a:t>기본적으로 저장</a:t>
            </a:r>
            <a:r>
              <a:rPr lang="en-US" altLang="ko-KR" b="0" dirty="0"/>
              <a:t>, </a:t>
            </a:r>
            <a:r>
              <a:rPr lang="ko-KR" altLang="en-US" b="0" dirty="0"/>
              <a:t>실행취소</a:t>
            </a:r>
            <a:r>
              <a:rPr lang="en-US" altLang="ko-KR" b="0" dirty="0"/>
              <a:t>, </a:t>
            </a:r>
            <a:r>
              <a:rPr lang="ko-KR" altLang="en-US" b="0" dirty="0"/>
              <a:t>다시 실행 명령이 있으며 사용자 편의 따라 명령을 추가하거나 삭제 가능</a:t>
            </a:r>
            <a:r>
              <a:rPr lang="en-US" altLang="ko-KR" b="0" dirty="0" smtClean="0"/>
              <a:t>.</a:t>
            </a:r>
          </a:p>
          <a:p>
            <a:pPr lvl="1"/>
            <a:endParaRPr lang="en-US" altLang="ko-KR" b="0" dirty="0"/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빠른 실행 도구 모음과 리본 메뉴 편집하기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429000"/>
            <a:ext cx="8266271" cy="11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2" y="3429000"/>
            <a:ext cx="792088" cy="21602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11560" y="2891036"/>
            <a:ext cx="1872208" cy="360040"/>
          </a:xfrm>
          <a:prstGeom prst="wedgeRoundRectCallout">
            <a:avLst>
              <a:gd name="adj1" fmla="val -22868"/>
              <a:gd name="adj2" fmla="val 94246"/>
              <a:gd name="adj3" fmla="val 16667"/>
            </a:avLst>
          </a:prstGeom>
          <a:solidFill>
            <a:schemeClr val="bg1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빠른실행도구모음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428464" y="476672"/>
            <a:ext cx="543968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특정 셀을 제외하고 워크시트 보호하기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539552" y="1196752"/>
            <a:ext cx="8064896" cy="4680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r>
              <a:rPr lang="ko-KR" altLang="en-US" sz="1900" dirty="0" smtClean="0">
                <a:solidFill>
                  <a:schemeClr val="tx1"/>
                </a:solidFill>
                <a:latin typeface="+mn-ea"/>
              </a:rPr>
              <a:t>특정 셀의 수식 숨기기 </a:t>
            </a:r>
            <a:r>
              <a:rPr lang="en-US" altLang="ko-KR" sz="1900" dirty="0" smtClean="0">
                <a:solidFill>
                  <a:schemeClr val="tx1"/>
                </a:solidFill>
                <a:latin typeface="+mn-ea"/>
              </a:rPr>
              <a:t>– </a:t>
            </a:r>
            <a:r>
              <a:rPr lang="ko-KR" altLang="en-US" sz="1900" dirty="0" smtClean="0">
                <a:solidFill>
                  <a:schemeClr val="tx1"/>
                </a:solidFill>
                <a:latin typeface="+mn-ea"/>
              </a:rPr>
              <a:t>워크시트 보호하기 설정해야 함</a:t>
            </a:r>
            <a:endParaRPr lang="en-US" altLang="ko-KR" sz="1900" dirty="0">
              <a:solidFill>
                <a:schemeClr val="tx1"/>
              </a:solidFill>
              <a:latin typeface="+mn-ea"/>
            </a:endParaRPr>
          </a:p>
          <a:p>
            <a:endParaRPr lang="en-US" altLang="ko-KR" sz="1900" dirty="0" smtClean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ko-KR" altLang="en-US" sz="1900" dirty="0" smtClean="0">
                <a:solidFill>
                  <a:srgbClr val="FF0000"/>
                </a:solidFill>
                <a:latin typeface="+mn-ea"/>
              </a:rPr>
              <a:t>①</a:t>
            </a:r>
            <a:r>
              <a:rPr lang="ko-KR" altLang="en-US" sz="1900" dirty="0" smtClean="0">
                <a:latin typeface="+mn-ea"/>
              </a:rPr>
              <a:t>숨기고 싶은 셀 범위 지정 후</a:t>
            </a:r>
            <a:r>
              <a:rPr lang="en-US" altLang="ko-KR" sz="1900" dirty="0" smtClean="0">
                <a:latin typeface="+mn-ea"/>
              </a:rPr>
              <a:t>, [</a:t>
            </a:r>
            <a:r>
              <a:rPr lang="ko-KR" altLang="en-US" sz="1900" dirty="0" smtClean="0">
                <a:latin typeface="+mn-ea"/>
              </a:rPr>
              <a:t>셀 서식</a:t>
            </a:r>
            <a:r>
              <a:rPr lang="en-US" altLang="ko-KR" sz="1900" dirty="0" smtClean="0">
                <a:latin typeface="+mn-ea"/>
              </a:rPr>
              <a:t>]</a:t>
            </a:r>
            <a:r>
              <a:rPr lang="ko-KR" altLang="en-US" sz="1900" dirty="0" smtClean="0">
                <a:latin typeface="+mn-ea"/>
              </a:rPr>
              <a:t>에서 </a:t>
            </a:r>
            <a:r>
              <a:rPr lang="en-US" altLang="ko-KR" sz="1900" dirty="0" smtClean="0">
                <a:latin typeface="+mn-ea"/>
              </a:rPr>
              <a:t>[</a:t>
            </a:r>
            <a:r>
              <a:rPr lang="ko-KR" altLang="en-US" sz="1900" dirty="0" smtClean="0">
                <a:latin typeface="+mn-ea"/>
              </a:rPr>
              <a:t>숨김</a:t>
            </a:r>
            <a:r>
              <a:rPr lang="en-US" altLang="ko-KR" sz="1900" dirty="0" smtClean="0">
                <a:latin typeface="+mn-ea"/>
              </a:rPr>
              <a:t>] </a:t>
            </a:r>
            <a:r>
              <a:rPr lang="ko-KR" altLang="en-US" sz="1900" dirty="0" smtClean="0">
                <a:latin typeface="+mn-ea"/>
              </a:rPr>
              <a:t>선택</a:t>
            </a:r>
            <a:endParaRPr lang="en-US" altLang="ko-KR" sz="1900" dirty="0" smtClean="0">
              <a:latin typeface="+mn-ea"/>
            </a:endParaRPr>
          </a:p>
          <a:p>
            <a:pPr marL="0" lvl="1"/>
            <a:r>
              <a:rPr lang="en-US" altLang="ko-KR" sz="1900" dirty="0">
                <a:latin typeface="+mn-ea"/>
              </a:rPr>
              <a:t> </a:t>
            </a:r>
            <a:r>
              <a:rPr lang="en-US" altLang="ko-KR" sz="1900" dirty="0" smtClean="0">
                <a:latin typeface="+mn-ea"/>
              </a:rPr>
              <a:t>   -</a:t>
            </a:r>
            <a:r>
              <a:rPr lang="ko-KR" altLang="en-US" sz="1900" dirty="0" smtClean="0">
                <a:latin typeface="+mn-ea"/>
              </a:rPr>
              <a:t>잠금</a:t>
            </a:r>
            <a:r>
              <a:rPr lang="en-US" altLang="ko-KR" sz="1900" dirty="0" smtClean="0">
                <a:latin typeface="+mn-ea"/>
              </a:rPr>
              <a:t>: </a:t>
            </a:r>
            <a:r>
              <a:rPr lang="ko-KR" altLang="en-US" sz="1900" dirty="0" smtClean="0">
                <a:latin typeface="+mn-ea"/>
              </a:rPr>
              <a:t>보호된 워크시트 셀을 편집할 수 없도록 하는 옵션</a:t>
            </a:r>
            <a:endParaRPr lang="en-US" altLang="ko-KR" sz="1900" dirty="0" smtClean="0">
              <a:latin typeface="+mn-ea"/>
            </a:endParaRPr>
          </a:p>
          <a:p>
            <a:pPr marL="0" lvl="1"/>
            <a:r>
              <a:rPr lang="en-US" altLang="ko-KR" sz="1900" dirty="0">
                <a:latin typeface="+mn-ea"/>
              </a:rPr>
              <a:t> </a:t>
            </a:r>
            <a:r>
              <a:rPr lang="en-US" altLang="ko-KR" sz="1900" dirty="0" smtClean="0">
                <a:latin typeface="+mn-ea"/>
              </a:rPr>
              <a:t>   -</a:t>
            </a:r>
            <a:r>
              <a:rPr lang="ko-KR" altLang="en-US" sz="1900" dirty="0" smtClean="0">
                <a:latin typeface="+mn-ea"/>
              </a:rPr>
              <a:t>숨김</a:t>
            </a:r>
            <a:r>
              <a:rPr lang="en-US" altLang="ko-KR" sz="1900" dirty="0" smtClean="0">
                <a:latin typeface="+mn-ea"/>
              </a:rPr>
              <a:t>: </a:t>
            </a:r>
            <a:r>
              <a:rPr lang="ko-KR" altLang="en-US" sz="1900" dirty="0" smtClean="0">
                <a:latin typeface="+mn-ea"/>
              </a:rPr>
              <a:t>보호된 워크시트  셀 수식을 안 보이게 하는 옵션</a:t>
            </a:r>
            <a:endParaRPr lang="en-US" altLang="ko-KR" sz="1900" dirty="0" smtClean="0"/>
          </a:p>
          <a:p>
            <a:pPr marL="0" lvl="1"/>
            <a:r>
              <a:rPr lang="ko-KR" altLang="en-US" sz="1900" dirty="0">
                <a:solidFill>
                  <a:srgbClr val="FF0000"/>
                </a:solidFill>
                <a:latin typeface="+mn-ea"/>
              </a:rPr>
              <a:t>②</a:t>
            </a:r>
            <a:r>
              <a:rPr lang="en-US" altLang="ko-KR" sz="1900" dirty="0" smtClean="0"/>
              <a:t>[</a:t>
            </a:r>
            <a:r>
              <a:rPr lang="ko-KR" altLang="en-US" sz="1900" dirty="0"/>
              <a:t>홈</a:t>
            </a:r>
            <a:r>
              <a:rPr lang="en-US" altLang="ko-KR" sz="1900" dirty="0"/>
              <a:t>]</a:t>
            </a:r>
            <a:r>
              <a:rPr lang="ko-KR" altLang="en-US" sz="1900" dirty="0"/>
              <a:t>탭</a:t>
            </a:r>
            <a:r>
              <a:rPr lang="en-US" altLang="ko-KR" sz="1900" dirty="0"/>
              <a:t>- [</a:t>
            </a:r>
            <a:r>
              <a:rPr lang="ko-KR" altLang="en-US" sz="1900" dirty="0"/>
              <a:t>셀</a:t>
            </a:r>
            <a:r>
              <a:rPr lang="en-US" altLang="ko-KR" sz="1900" dirty="0"/>
              <a:t>]</a:t>
            </a:r>
            <a:r>
              <a:rPr lang="ko-KR" altLang="en-US" sz="1900" dirty="0"/>
              <a:t>그룹</a:t>
            </a:r>
            <a:r>
              <a:rPr lang="en-US" altLang="ko-KR" sz="1900" dirty="0"/>
              <a:t>- [</a:t>
            </a:r>
            <a:r>
              <a:rPr lang="ko-KR" altLang="en-US" sz="1900" dirty="0"/>
              <a:t>서식</a:t>
            </a:r>
            <a:r>
              <a:rPr lang="en-US" altLang="ko-KR" sz="1900" dirty="0"/>
              <a:t>]</a:t>
            </a:r>
            <a:r>
              <a:rPr lang="ko-KR" altLang="en-US" sz="1900" dirty="0"/>
              <a:t>에서 </a:t>
            </a:r>
            <a:r>
              <a:rPr lang="en-US" altLang="ko-KR" sz="1900" dirty="0"/>
              <a:t>[</a:t>
            </a:r>
            <a:r>
              <a:rPr lang="ko-KR" altLang="en-US" sz="1900" dirty="0"/>
              <a:t>시트 보호</a:t>
            </a:r>
            <a:r>
              <a:rPr lang="en-US" altLang="ko-KR" sz="1900" dirty="0"/>
              <a:t>] </a:t>
            </a:r>
            <a:r>
              <a:rPr lang="ko-KR" altLang="en-US" sz="1900" dirty="0" smtClean="0"/>
              <a:t>선택</a:t>
            </a:r>
            <a:endParaRPr lang="en-US" altLang="ko-KR" sz="1900" dirty="0" smtClean="0">
              <a:latin typeface="+mn-ea"/>
            </a:endParaRPr>
          </a:p>
          <a:p>
            <a:pPr marL="0" lvl="1"/>
            <a:endParaRPr lang="en-US" altLang="ko-KR" sz="2900" dirty="0">
              <a:solidFill>
                <a:schemeClr val="tx1"/>
              </a:solidFill>
              <a:latin typeface="+mn-ea"/>
            </a:endParaRPr>
          </a:p>
          <a:p>
            <a:pPr marL="0" lvl="1"/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chemeClr val="tx1"/>
              </a:solidFill>
            </a:endParaRPr>
          </a:p>
          <a:p>
            <a:pPr marL="0" lvl="1"/>
            <a:endParaRPr lang="en-US" altLang="ko-KR" sz="1800" dirty="0" smtClean="0">
              <a:solidFill>
                <a:schemeClr val="tx1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 smtClean="0">
              <a:solidFill>
                <a:srgbClr val="FF0000"/>
              </a:solidFill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9" y="3183062"/>
            <a:ext cx="3933440" cy="23042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93623" y="3292314"/>
            <a:ext cx="2718337" cy="288032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983" y="3176562"/>
            <a:ext cx="3905250" cy="231075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08104" y="3216970"/>
            <a:ext cx="2718337" cy="288032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17302" y="5486524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[</a:t>
            </a:r>
            <a:r>
              <a:rPr lang="ko-KR" altLang="en-US" sz="1600" dirty="0" smtClean="0"/>
              <a:t>숨김 선택한 결과</a:t>
            </a:r>
            <a:r>
              <a:rPr lang="en-US" altLang="ko-KR" sz="1600" dirty="0" smtClean="0"/>
              <a:t>]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408477" y="5503525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[</a:t>
            </a:r>
            <a:r>
              <a:rPr lang="ko-KR" altLang="en-US" sz="1600" dirty="0" smtClean="0"/>
              <a:t>숨김 선택하지 않은 결과</a:t>
            </a:r>
            <a:r>
              <a:rPr lang="en-US" altLang="ko-KR" sz="1600" dirty="0" smtClean="0"/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9251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행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/>
                <a:ea typeface="맑은 고딕"/>
              </a:rPr>
              <a:t>•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/>
                <a:ea typeface="맑은 고딕"/>
              </a:rPr>
              <a:t>열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열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 높이 조절하기</a:t>
            </a:r>
            <a:endParaRPr lang="ko-KR" altLang="en-US" dirty="0">
              <a:solidFill>
                <a:schemeClr val="tx1"/>
              </a:solidFill>
              <a:effectLst/>
            </a:endParaRPr>
          </a:p>
          <a:p>
            <a:pPr lvl="1"/>
            <a:r>
              <a:rPr lang="ko-KR" altLang="en-US" b="0" dirty="0"/>
              <a:t>엑셀을 시작하거나 새 통합 문서를 열면 열의 너비와 행의 높이가 일정한 크기로 정해진 문서가 </a:t>
            </a:r>
            <a:r>
              <a:rPr lang="ko-KR" altLang="en-US" b="0" dirty="0" smtClean="0"/>
              <a:t>나타남</a:t>
            </a:r>
            <a:r>
              <a:rPr lang="en-US" altLang="ko-KR" b="0" dirty="0" smtClean="0"/>
              <a:t>.</a:t>
            </a:r>
            <a:endParaRPr lang="ko-KR" altLang="en-US" b="0" dirty="0"/>
          </a:p>
          <a:p>
            <a:pPr lvl="1"/>
            <a:r>
              <a:rPr lang="ko-KR" altLang="en-US" b="0" dirty="0" smtClean="0"/>
              <a:t>데이터의 </a:t>
            </a:r>
            <a:r>
              <a:rPr lang="ko-KR" altLang="en-US" b="0" dirty="0"/>
              <a:t>길이에 따라 </a:t>
            </a:r>
            <a:r>
              <a:rPr lang="ko-KR" altLang="en-US" b="0" dirty="0" smtClean="0"/>
              <a:t>열 너비와 행 높이 조절 가능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‘</a:t>
            </a:r>
            <a:r>
              <a:rPr lang="ko-KR" altLang="en-US" b="0" dirty="0"/>
              <a:t>학과별 성적표’ </a:t>
            </a:r>
            <a:r>
              <a:rPr lang="ko-KR" altLang="en-US" b="0" dirty="0" smtClean="0"/>
              <a:t>테이블의 열 </a:t>
            </a:r>
            <a:r>
              <a:rPr lang="ko-KR" altLang="en-US" b="0" dirty="0"/>
              <a:t>너비를 데이터 내용에 맞게 조절해 보자</a:t>
            </a:r>
            <a:r>
              <a:rPr lang="en-US" altLang="ko-KR" b="0" dirty="0"/>
              <a:t>.</a:t>
            </a:r>
            <a:endParaRPr lang="en-US" altLang="ko-KR" sz="6000" b="0" dirty="0"/>
          </a:p>
        </p:txBody>
      </p:sp>
    </p:spTree>
    <p:extLst>
      <p:ext uri="{BB962C8B-B14F-4D97-AF65-F5344CB8AC3E}">
        <p14:creationId xmlns:p14="http://schemas.microsoft.com/office/powerpoint/2010/main" val="21291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행</a:t>
            </a:r>
            <a:r>
              <a:rPr lang="en-US" altLang="ko-KR" sz="2800" dirty="0">
                <a:solidFill>
                  <a:schemeClr val="bg1"/>
                </a:solidFill>
              </a:rPr>
              <a:t>•</a:t>
            </a:r>
            <a:r>
              <a:rPr lang="ko-KR" altLang="en-US" sz="2800" dirty="0">
                <a:solidFill>
                  <a:schemeClr val="bg1"/>
                </a:solidFill>
              </a:rPr>
              <a:t>열 </a:t>
            </a:r>
            <a:r>
              <a:rPr lang="ko-KR" altLang="en-US" sz="2800" dirty="0" smtClean="0">
                <a:solidFill>
                  <a:schemeClr val="bg1"/>
                </a:solidFill>
              </a:rPr>
              <a:t>관리 </a:t>
            </a:r>
            <a:r>
              <a:rPr lang="en-US" altLang="ko-KR" sz="2800" dirty="0" smtClean="0">
                <a:solidFill>
                  <a:schemeClr val="bg1"/>
                </a:solidFill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</a:rPr>
              <a:t>동일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너비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행 높이 조절하기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1800" b="0" dirty="0"/>
              <a:t>하나의 열 너비를 조절하고자 한다면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너비를 </a:t>
            </a:r>
            <a:r>
              <a:rPr lang="ko-KR" altLang="en-US" sz="1800" b="0" dirty="0"/>
              <a:t>조절하고자 하는 열의 </a:t>
            </a:r>
            <a:r>
              <a:rPr lang="ko-KR" altLang="en-US" sz="1800" b="0" dirty="0" smtClean="0"/>
              <a:t>경계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선을 클릭한 </a:t>
            </a:r>
            <a:r>
              <a:rPr lang="ko-KR" altLang="en-US" sz="1800" b="0" dirty="0"/>
              <a:t>다음 원하는 넓이만큼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드래그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너비 조절을 하고자 하는 열 </a:t>
            </a:r>
            <a:r>
              <a:rPr lang="ko-KR" altLang="en-US" sz="1800" b="0" dirty="0" smtClean="0"/>
              <a:t>이름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을 </a:t>
            </a:r>
            <a:r>
              <a:rPr lang="ko-KR" altLang="en-US" sz="1800" b="0" dirty="0"/>
              <a:t>클릭한 다음 마우스 오른쪽 </a:t>
            </a:r>
            <a:r>
              <a:rPr lang="ko-KR" altLang="en-US" sz="1800" b="0" dirty="0" smtClean="0"/>
              <a:t>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튼을</a:t>
            </a:r>
            <a:r>
              <a:rPr lang="ko-KR" altLang="en-US" sz="1800" b="0" dirty="0" smtClean="0"/>
              <a:t> 눌러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열 너비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메뉴를 선택한 다음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원하는 </a:t>
            </a:r>
            <a:r>
              <a:rPr lang="ko-KR" altLang="en-US" sz="1800" b="0" dirty="0"/>
              <a:t>열 너비를 직접 입력하고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85912"/>
            <a:ext cx="4824536" cy="35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4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457200" y="54841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너비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행 높이 조절하기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457200" y="908720"/>
            <a:ext cx="8291264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하나의 열 너비를 조절 </a:t>
            </a:r>
            <a:endParaRPr lang="en-US" altLang="ko-KR" sz="18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①</a:t>
            </a:r>
            <a:r>
              <a:rPr lang="ko-KR" altLang="en-US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너비를 조절하고자 하는 열의 경계선을 클릭한 다음 원하는 넓이만큼 드래그</a:t>
            </a:r>
            <a:endParaRPr lang="en-US" altLang="ko-KR" sz="18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②</a:t>
            </a:r>
            <a:r>
              <a:rPr lang="ko-KR" altLang="en-US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너비 조절을 하고자 하는 열 이름을 클릭한 다음 마우스 오른쪽 버튼을 눌러 </a:t>
            </a:r>
            <a:endParaRPr lang="en-US" altLang="ko-KR" sz="18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③</a:t>
            </a:r>
            <a:r>
              <a:rPr lang="en-US" altLang="ko-KR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열 너비</a:t>
            </a:r>
            <a:r>
              <a:rPr lang="en-US" altLang="ko-KR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메뉴를 선택한 다음 </a:t>
            </a:r>
            <a:endParaRPr lang="en-US" altLang="ko-KR" sz="18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④</a:t>
            </a:r>
            <a:r>
              <a:rPr lang="ko-KR" altLang="en-US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원하는 열 너비를 직접 입력하고 </a:t>
            </a:r>
            <a:endParaRPr lang="en-US" altLang="ko-KR" sz="18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800" dirty="0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⑤</a:t>
            </a:r>
            <a:r>
              <a:rPr lang="en-US" altLang="ko-KR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확인</a:t>
            </a:r>
            <a:r>
              <a:rPr lang="en-US" altLang="ko-KR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r>
              <a:rPr lang="ko-KR" altLang="en-US" sz="18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클릭</a:t>
            </a:r>
            <a:endParaRPr lang="en-US" altLang="ko-KR" sz="18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  <a:p>
            <a:endParaRPr lang="en-US" altLang="ko-KR" sz="1800" dirty="0" smtClean="0">
              <a:latin typeface="맑은 고딕"/>
              <a:ea typeface="맑은 고딕"/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  <a:p>
            <a:endParaRPr lang="en-US" altLang="ko-KR" sz="1800" dirty="0" smtClean="0">
              <a:latin typeface="맑은 고딕"/>
              <a:ea typeface="맑은 고딕"/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  <a:p>
            <a:endParaRPr lang="en-US" altLang="ko-KR" sz="1800" dirty="0" smtClean="0">
              <a:latin typeface="맑은 고딕"/>
              <a:ea typeface="맑은 고딕"/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  <a:p>
            <a:endParaRPr lang="en-US" altLang="ko-KR" sz="1800" dirty="0" smtClean="0">
              <a:latin typeface="맑은 고딕"/>
              <a:ea typeface="맑은 고딕"/>
            </a:endParaRPr>
          </a:p>
          <a:p>
            <a:endParaRPr lang="en-US" altLang="ko-KR" sz="1800" dirty="0">
              <a:latin typeface="맑은 고딕"/>
              <a:ea typeface="맑은 고딕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17149"/>
            <a:ext cx="6048672" cy="410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877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행</a:t>
            </a:r>
            <a:r>
              <a:rPr lang="en-US" altLang="ko-KR" sz="2800" dirty="0">
                <a:solidFill>
                  <a:schemeClr val="bg1"/>
                </a:solidFill>
              </a:rPr>
              <a:t>•</a:t>
            </a:r>
            <a:r>
              <a:rPr lang="ko-KR" altLang="en-US" sz="2800" dirty="0">
                <a:solidFill>
                  <a:schemeClr val="bg1"/>
                </a:solidFill>
              </a:rPr>
              <a:t>열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너비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행 높이 조절하기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076056" y="1677616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여러 셀의 열 너비를 글자의 길이에 </a:t>
            </a:r>
            <a:r>
              <a:rPr lang="ko-KR" altLang="en-US" sz="1800" b="0" dirty="0" smtClean="0"/>
              <a:t>맞게 자동으로 </a:t>
            </a:r>
            <a:r>
              <a:rPr lang="ko-KR" altLang="en-US" sz="1800" b="0" dirty="0"/>
              <a:t>조절하고 싶을 때는 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열 </a:t>
            </a:r>
            <a:r>
              <a:rPr lang="ko-KR" altLang="en-US" sz="1800" b="0" dirty="0"/>
              <a:t>이름을 </a:t>
            </a:r>
            <a:r>
              <a:rPr lang="ko-KR" altLang="en-US" sz="1800" b="0" dirty="0" smtClean="0"/>
              <a:t> 마우스로 드래그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임의의 </a:t>
            </a:r>
            <a:r>
              <a:rPr lang="ko-KR" altLang="en-US" sz="1800" b="0" dirty="0"/>
              <a:t>열과 </a:t>
            </a:r>
            <a:r>
              <a:rPr lang="ko-KR" altLang="en-US" sz="1800" b="0" dirty="0" smtClean="0"/>
              <a:t>열 사이 </a:t>
            </a:r>
            <a:r>
              <a:rPr lang="ko-KR" altLang="en-US" sz="1800" b="0" dirty="0"/>
              <a:t>경계선을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더블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ko-KR" sz="1800" b="0" dirty="0" smtClean="0">
                <a:latin typeface="맑은 고딕"/>
                <a:ea typeface="맑은 고딕"/>
              </a:rPr>
              <a:t>※</a:t>
            </a:r>
            <a:r>
              <a:rPr lang="ko-KR" altLang="en-US" sz="1800" b="0" dirty="0" smtClean="0"/>
              <a:t>행 </a:t>
            </a:r>
            <a:r>
              <a:rPr lang="ko-KR" altLang="en-US" sz="1800" b="0" dirty="0"/>
              <a:t>높이 조절도 동일한 </a:t>
            </a:r>
            <a:r>
              <a:rPr lang="ko-KR" altLang="en-US" sz="1800" b="0" dirty="0" smtClean="0"/>
              <a:t>방법으로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실행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504056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89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행</a:t>
            </a:r>
            <a:r>
              <a:rPr lang="en-US" altLang="ko-KR" sz="2800" dirty="0">
                <a:solidFill>
                  <a:schemeClr val="bg1"/>
                </a:solidFill>
              </a:rPr>
              <a:t>•</a:t>
            </a:r>
            <a:r>
              <a:rPr lang="ko-KR" altLang="en-US" sz="2800" dirty="0">
                <a:solidFill>
                  <a:schemeClr val="bg1"/>
                </a:solidFill>
              </a:rPr>
              <a:t>열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행</a:t>
            </a:r>
            <a:r>
              <a:rPr lang="en-US" altLang="ko-KR" sz="2200" dirty="0" smtClean="0">
                <a:solidFill>
                  <a:srgbClr val="00B050"/>
                </a:solidFill>
                <a:latin typeface="맑은 고딕"/>
                <a:ea typeface="맑은 고딕"/>
              </a:rPr>
              <a:t>•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삽입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삭제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004048" y="1577008"/>
            <a:ext cx="396044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/>
              <a:t>F</a:t>
            </a:r>
            <a:r>
              <a:rPr lang="ko-KR" altLang="en-US" sz="1800" b="0" dirty="0"/>
              <a:t>열과 </a:t>
            </a:r>
            <a:r>
              <a:rPr lang="en-US" altLang="ko-KR" sz="1800" b="0" dirty="0"/>
              <a:t>G</a:t>
            </a:r>
            <a:r>
              <a:rPr lang="ko-KR" altLang="en-US" sz="1800" b="0" dirty="0"/>
              <a:t>열 사이에 새로운 열을 </a:t>
            </a:r>
            <a:r>
              <a:rPr lang="ko-KR" altLang="en-US" sz="1800" b="0" dirty="0" smtClean="0"/>
              <a:t>삽입하고자 </a:t>
            </a:r>
            <a:r>
              <a:rPr lang="ko-KR" altLang="en-US" sz="1800" b="0" dirty="0"/>
              <a:t>할 때는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en-US" altLang="ko-KR" sz="1800" b="0" dirty="0" smtClean="0"/>
              <a:t>G</a:t>
            </a:r>
            <a:r>
              <a:rPr lang="ko-KR" altLang="en-US" sz="1800" b="0" dirty="0"/>
              <a:t>열을 클릭한 다음 </a:t>
            </a:r>
            <a:r>
              <a:rPr lang="ko-KR" altLang="en-US" sz="1800" b="0" dirty="0" smtClean="0"/>
              <a:t>마우스 오른쪽    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버튼을 </a:t>
            </a:r>
            <a:r>
              <a:rPr lang="ko-KR" altLang="en-US" sz="1800" b="0" dirty="0"/>
              <a:t>누르고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83492"/>
            <a:ext cx="4968552" cy="376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7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행</a:t>
            </a:r>
            <a:r>
              <a:rPr lang="en-US" altLang="ko-KR" sz="2800" dirty="0">
                <a:solidFill>
                  <a:schemeClr val="bg1"/>
                </a:solidFill>
              </a:rPr>
              <a:t>•</a:t>
            </a:r>
            <a:r>
              <a:rPr lang="ko-KR" altLang="en-US" sz="2800" dirty="0">
                <a:solidFill>
                  <a:schemeClr val="bg1"/>
                </a:solidFill>
              </a:rPr>
              <a:t>열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행</a:t>
            </a:r>
            <a:r>
              <a:rPr lang="en-US" altLang="ko-KR" sz="2200" dirty="0" smtClean="0">
                <a:solidFill>
                  <a:srgbClr val="00B050"/>
                </a:solidFill>
                <a:latin typeface="맑은 고딕"/>
                <a:ea typeface="맑은 고딕"/>
              </a:rPr>
              <a:t>•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삽입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삭제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/>
              <a:t>F</a:t>
            </a:r>
            <a:r>
              <a:rPr lang="ko-KR" altLang="en-US" sz="1800" b="0" dirty="0"/>
              <a:t>열과 </a:t>
            </a:r>
            <a:r>
              <a:rPr lang="en-US" altLang="ko-KR" sz="1800" b="0" dirty="0"/>
              <a:t>G</a:t>
            </a:r>
            <a:r>
              <a:rPr lang="ko-KR" altLang="en-US" sz="1800" b="0" dirty="0"/>
              <a:t>열 사이에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열을 </a:t>
            </a:r>
            <a:r>
              <a:rPr lang="ko-KR" altLang="en-US" sz="1800" b="0" dirty="0" smtClean="0"/>
              <a:t>삽입하고자 </a:t>
            </a:r>
            <a:r>
              <a:rPr lang="ko-KR" altLang="en-US" sz="1800" b="0" dirty="0"/>
              <a:t>할 때에는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G, H</a:t>
            </a:r>
            <a:r>
              <a:rPr lang="ko-KR" altLang="en-US" sz="1800" b="0" dirty="0"/>
              <a:t>열을 드래그한 </a:t>
            </a:r>
            <a:r>
              <a:rPr lang="ko-KR" altLang="en-US" sz="1800" b="0" dirty="0" smtClean="0"/>
              <a:t>다음 마우스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오른쪽 버튼을 누르고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680000" cy="377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행</a:t>
            </a:r>
            <a:r>
              <a:rPr lang="en-US" altLang="ko-KR" sz="2800" dirty="0">
                <a:solidFill>
                  <a:schemeClr val="bg1"/>
                </a:solidFill>
              </a:rPr>
              <a:t>•</a:t>
            </a:r>
            <a:r>
              <a:rPr lang="ko-KR" altLang="en-US" sz="2800" dirty="0">
                <a:solidFill>
                  <a:schemeClr val="bg1"/>
                </a:solidFill>
              </a:rPr>
              <a:t>열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행</a:t>
            </a:r>
            <a:r>
              <a:rPr lang="en-US" altLang="ko-KR" sz="2200" dirty="0" smtClean="0">
                <a:solidFill>
                  <a:srgbClr val="00B050"/>
                </a:solidFill>
                <a:latin typeface="맑은 고딕"/>
                <a:ea typeface="맑은 고딕"/>
              </a:rPr>
              <a:t>•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삽입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삭제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/>
              <a:t>F</a:t>
            </a:r>
            <a:r>
              <a:rPr lang="ko-KR" altLang="en-US" sz="1800" b="0" dirty="0"/>
              <a:t>열과 </a:t>
            </a:r>
            <a:r>
              <a:rPr lang="en-US" altLang="ko-KR" sz="1800" b="0" dirty="0"/>
              <a:t>G</a:t>
            </a:r>
            <a:r>
              <a:rPr lang="ko-KR" altLang="en-US" sz="1800" b="0" dirty="0"/>
              <a:t>열</a:t>
            </a:r>
            <a:r>
              <a:rPr lang="en-US" altLang="ko-KR" sz="1800" b="0" dirty="0"/>
              <a:t>, G</a:t>
            </a:r>
            <a:r>
              <a:rPr lang="ko-KR" altLang="en-US" sz="1800" b="0" dirty="0"/>
              <a:t>열과 </a:t>
            </a:r>
            <a:r>
              <a:rPr lang="en-US" altLang="ko-KR" sz="1800" b="0" dirty="0"/>
              <a:t>H</a:t>
            </a:r>
            <a:r>
              <a:rPr lang="ko-KR" altLang="en-US" sz="1800" b="0" dirty="0"/>
              <a:t>열</a:t>
            </a:r>
            <a:r>
              <a:rPr lang="en-US" altLang="ko-KR" sz="1800" b="0" dirty="0"/>
              <a:t>, H</a:t>
            </a:r>
            <a:r>
              <a:rPr lang="ko-KR" altLang="en-US" sz="1800" b="0" dirty="0"/>
              <a:t>열과 </a:t>
            </a:r>
            <a:r>
              <a:rPr lang="en-US" altLang="ko-KR" sz="1800" b="0" dirty="0"/>
              <a:t>I</a:t>
            </a:r>
            <a:r>
              <a:rPr lang="ko-KR" altLang="en-US" sz="1800" b="0" dirty="0"/>
              <a:t>열 </a:t>
            </a:r>
            <a:r>
              <a:rPr lang="ko-KR" altLang="en-US" sz="1800" b="0" dirty="0" smtClean="0"/>
              <a:t>사이에 </a:t>
            </a:r>
            <a:r>
              <a:rPr lang="ko-KR" altLang="en-US" sz="1800" b="0" dirty="0"/>
              <a:t>각각 한 열을 삽입하고자 할 때에는 </a:t>
            </a:r>
            <a:endParaRPr lang="en-US" altLang="ko-KR" sz="1800" b="0" dirty="0" smtClean="0"/>
          </a:p>
          <a:p>
            <a:pPr>
              <a:buAutoNum type="circleNumDbPlain"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    키를 </a:t>
            </a:r>
            <a:r>
              <a:rPr lang="ko-KR" altLang="en-US" sz="1800" b="0" dirty="0"/>
              <a:t>누른 상태에서 </a:t>
            </a:r>
            <a:r>
              <a:rPr lang="en-US" altLang="ko-KR" sz="1800" b="0" dirty="0"/>
              <a:t>G</a:t>
            </a:r>
            <a:r>
              <a:rPr lang="ko-KR" altLang="en-US" sz="1800" b="0" dirty="0"/>
              <a:t>열</a:t>
            </a:r>
            <a:r>
              <a:rPr lang="en-US" altLang="ko-KR" sz="1800" b="0" dirty="0"/>
              <a:t>, </a:t>
            </a:r>
            <a:r>
              <a:rPr lang="en-US" altLang="ko-KR" sz="1800" b="0" dirty="0" smtClean="0"/>
              <a:t>H</a:t>
            </a:r>
          </a:p>
          <a:p>
            <a:pPr marL="0" indent="0">
              <a:buNone/>
            </a:pPr>
            <a:r>
              <a:rPr lang="ko-KR" altLang="en-US" sz="1800" b="0" dirty="0" smtClean="0"/>
              <a:t>    열</a:t>
            </a:r>
            <a:r>
              <a:rPr lang="en-US" altLang="ko-KR" sz="1800" b="0" dirty="0"/>
              <a:t>, I</a:t>
            </a:r>
            <a:r>
              <a:rPr lang="ko-KR" altLang="en-US" sz="1800" b="0" dirty="0" smtClean="0"/>
              <a:t>열을 각각 </a:t>
            </a:r>
            <a:r>
              <a:rPr lang="ko-KR" altLang="en-US" sz="1800" b="0" dirty="0"/>
              <a:t>클릭한 다음 </a:t>
            </a:r>
            <a:r>
              <a:rPr lang="ko-KR" altLang="en-US" sz="1800" b="0" dirty="0" err="1" smtClean="0"/>
              <a:t>마우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스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오른쪽 </a:t>
            </a:r>
            <a:r>
              <a:rPr lang="ko-KR" altLang="en-US" sz="1800" b="0" dirty="0" smtClean="0"/>
              <a:t>버튼을 누르고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>
              <a:buAutoNum type="circleNumDbPlain"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" y="1700808"/>
            <a:ext cx="4920708" cy="368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861" y="2905918"/>
            <a:ext cx="315243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5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행</a:t>
            </a:r>
            <a:r>
              <a:rPr lang="en-US" altLang="ko-KR" sz="2800" dirty="0">
                <a:solidFill>
                  <a:schemeClr val="bg1"/>
                </a:solidFill>
              </a:rPr>
              <a:t>•</a:t>
            </a:r>
            <a:r>
              <a:rPr lang="ko-KR" altLang="en-US" sz="2800" dirty="0">
                <a:solidFill>
                  <a:schemeClr val="bg1"/>
                </a:solidFill>
              </a:rPr>
              <a:t>열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행</a:t>
            </a:r>
            <a:r>
              <a:rPr lang="en-US" altLang="ko-KR" sz="2200" dirty="0" smtClean="0">
                <a:solidFill>
                  <a:srgbClr val="00B050"/>
                </a:solidFill>
                <a:latin typeface="맑은 고딕"/>
                <a:ea typeface="맑은 고딕"/>
              </a:rPr>
              <a:t>•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삽입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삭제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004048" y="1577008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열을 삭제할 때는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삭제할 열을 </a:t>
            </a:r>
            <a:r>
              <a:rPr lang="ko-KR" altLang="en-US" sz="1800" b="0" dirty="0" smtClean="0"/>
              <a:t>클릭하거나 드래그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해서 </a:t>
            </a:r>
            <a:r>
              <a:rPr lang="ko-KR" altLang="en-US" sz="1800" b="0" dirty="0"/>
              <a:t>선택한 다음 </a:t>
            </a:r>
            <a:r>
              <a:rPr lang="ko-KR" altLang="en-US" sz="1800" b="0" dirty="0" smtClean="0"/>
              <a:t>마우스 오른쪽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버튼을 누르고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삭제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6" y="1698701"/>
            <a:ext cx="4968032" cy="374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1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행</a:t>
            </a:r>
            <a:r>
              <a:rPr lang="en-US" altLang="ko-KR" sz="2800" dirty="0">
                <a:solidFill>
                  <a:schemeClr val="bg1"/>
                </a:solidFill>
              </a:rPr>
              <a:t>•</a:t>
            </a:r>
            <a:r>
              <a:rPr lang="ko-KR" altLang="en-US" sz="2800" dirty="0">
                <a:solidFill>
                  <a:schemeClr val="bg1"/>
                </a:solidFill>
              </a:rPr>
              <a:t>열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행</a:t>
            </a:r>
            <a:r>
              <a:rPr lang="en-US" altLang="ko-KR" sz="2200" dirty="0" smtClean="0">
                <a:solidFill>
                  <a:srgbClr val="00B050"/>
                </a:solidFill>
                <a:latin typeface="맑은 고딕"/>
                <a:ea typeface="맑은 고딕"/>
              </a:rPr>
              <a:t>•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숨기기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/>
              <a:t>C</a:t>
            </a:r>
            <a:r>
              <a:rPr lang="ko-KR" altLang="en-US" sz="1800" b="0" dirty="0"/>
              <a:t>열 ‘</a:t>
            </a:r>
            <a:r>
              <a:rPr lang="ko-KR" altLang="en-US" sz="1800" b="0" dirty="0" smtClean="0"/>
              <a:t>학년</a:t>
            </a:r>
            <a:r>
              <a:rPr lang="ko-KR" altLang="en-US" sz="1800" b="0" dirty="0"/>
              <a:t>’과 </a:t>
            </a:r>
            <a:r>
              <a:rPr lang="en-US" altLang="ko-KR" sz="1800" b="0" dirty="0"/>
              <a:t>D</a:t>
            </a:r>
            <a:r>
              <a:rPr lang="ko-KR" altLang="en-US" sz="1800" b="0" dirty="0"/>
              <a:t>열 ‘주민번호’ 열을 숨기고자 </a:t>
            </a:r>
            <a:r>
              <a:rPr lang="ko-KR" altLang="en-US" sz="1800" b="0" dirty="0" smtClean="0"/>
              <a:t>한다면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숨길 열을 드래그한 다음 </a:t>
            </a:r>
            <a:r>
              <a:rPr lang="ko-KR" altLang="en-US" sz="1800" b="0" dirty="0" smtClean="0"/>
              <a:t>마우스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오른쪽 </a:t>
            </a:r>
            <a:r>
              <a:rPr lang="ko-KR" altLang="en-US" sz="1800" b="0" dirty="0"/>
              <a:t>버튼을 누르고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숨기기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sz="18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800" b="0" dirty="0" smtClean="0"/>
              <a:t>아래 그림에 </a:t>
            </a:r>
            <a:r>
              <a:rPr lang="ko-KR" altLang="en-US" sz="1800" b="0" dirty="0"/>
              <a:t>보면 </a:t>
            </a:r>
            <a:r>
              <a:rPr lang="en-US" altLang="ko-KR" sz="1800" b="0" dirty="0"/>
              <a:t>B</a:t>
            </a:r>
            <a:r>
              <a:rPr lang="ko-KR" altLang="en-US" sz="1800" b="0" dirty="0"/>
              <a:t>열과 </a:t>
            </a:r>
            <a:r>
              <a:rPr lang="en-US" altLang="ko-KR" sz="1800" b="0" dirty="0"/>
              <a:t>E</a:t>
            </a:r>
            <a:r>
              <a:rPr lang="ko-KR" altLang="en-US" sz="1800" b="0" dirty="0"/>
              <a:t>열 </a:t>
            </a:r>
            <a:r>
              <a:rPr lang="ko-KR" altLang="en-US" sz="1800" b="0" dirty="0" smtClean="0"/>
              <a:t>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이에 </a:t>
            </a:r>
            <a:r>
              <a:rPr lang="en-US" altLang="ko-KR" sz="1800" b="0" dirty="0"/>
              <a:t>C</a:t>
            </a:r>
            <a:r>
              <a:rPr lang="ko-KR" altLang="en-US" sz="1800" b="0" dirty="0"/>
              <a:t>열과 </a:t>
            </a:r>
            <a:r>
              <a:rPr lang="en-US" altLang="ko-KR" sz="1800" b="0" dirty="0" smtClean="0"/>
              <a:t>D</a:t>
            </a:r>
            <a:r>
              <a:rPr lang="ko-KR" altLang="en-US" sz="1800" b="0" dirty="0" smtClean="0"/>
              <a:t>열이 </a:t>
            </a:r>
            <a:r>
              <a:rPr lang="ko-KR" altLang="en-US" sz="1800" b="0" dirty="0"/>
              <a:t>숨겨져 </a:t>
            </a:r>
            <a:r>
              <a:rPr lang="ko-KR" altLang="en-US" sz="1800" b="0" dirty="0" smtClean="0"/>
              <a:t>있음을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알 수 있다</a:t>
            </a:r>
            <a:r>
              <a:rPr lang="en-US" altLang="ko-KR" sz="1800" b="0" dirty="0"/>
              <a:t>. 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4" y="1675179"/>
            <a:ext cx="4680000" cy="376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207743"/>
            <a:ext cx="4680000" cy="95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56212" y="6003161"/>
            <a:ext cx="603820" cy="144016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218112" y="5580062"/>
            <a:ext cx="936104" cy="288032"/>
          </a:xfrm>
          <a:prstGeom prst="wedgeRoundRectCallout">
            <a:avLst>
              <a:gd name="adj1" fmla="val -21660"/>
              <a:gd name="adj2" fmla="val 88968"/>
              <a:gd name="adj3" fmla="val 16667"/>
            </a:avLst>
          </a:prstGeom>
          <a:solidFill>
            <a:schemeClr val="bg1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+mj-lt"/>
              </a:rPr>
              <a:t>C,D</a:t>
            </a:r>
            <a:r>
              <a:rPr lang="ko-KR" altLang="en-US" sz="800" b="1" dirty="0" smtClean="0">
                <a:solidFill>
                  <a:schemeClr val="tx1"/>
                </a:solidFill>
                <a:latin typeface="+mj-lt"/>
              </a:rPr>
              <a:t>열이 </a:t>
            </a:r>
            <a:r>
              <a:rPr lang="ko-KR" altLang="en-US" sz="800" b="1" dirty="0" err="1" smtClean="0">
                <a:solidFill>
                  <a:schemeClr val="tx1"/>
                </a:solidFill>
                <a:latin typeface="+mj-lt"/>
              </a:rPr>
              <a:t>숨겨</a:t>
            </a:r>
            <a:r>
              <a:rPr lang="ko-KR" altLang="en-US" sz="800" b="1" dirty="0" err="1">
                <a:solidFill>
                  <a:schemeClr val="tx1"/>
                </a:solidFill>
                <a:latin typeface="+mj-lt"/>
              </a:rPr>
              <a:t>진</a:t>
            </a:r>
            <a:endParaRPr lang="ko-KR" altLang="en-US" sz="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754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빠른 실행 도구 모음과 리본 메뉴 편집하기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빠른 실행 도구 모음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의 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빠른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실행 도구 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모음 사용자 지정 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을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클릭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추가할 명령들을 체크하거나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, 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기타 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명령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을 클릭해서 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명령을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추가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</a:t>
            </a:r>
          </a:p>
          <a:p>
            <a:pPr marL="0" indent="0">
              <a:buNone/>
            </a:pP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④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파일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]-[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옵션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을 클릭하고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,</a:t>
            </a:r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「</a:t>
            </a:r>
            <a:r>
              <a:rPr lang="en-US" altLang="ko-KR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Excel 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옵션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」 대화상자의 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1800" b="0" dirty="0" err="1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빠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른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실행 도구 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모음</a:t>
            </a:r>
            <a:r>
              <a:rPr lang="en-US" altLang="ko-KR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] </a:t>
            </a:r>
            <a:r>
              <a:rPr lang="ko-KR" altLang="en-US" sz="1800" b="0" dirty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메뉴에서도 </a:t>
            </a:r>
            <a:endParaRPr lang="en-US" altLang="ko-KR" sz="1800" b="0" dirty="0" smtClean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rPr>
              <a:t>편집 가능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" y="1700808"/>
            <a:ext cx="4664869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4"/>
          <p:cNvSpPr txBox="1">
            <a:spLocks/>
          </p:cNvSpPr>
          <p:nvPr/>
        </p:nvSpPr>
        <p:spPr>
          <a:xfrm>
            <a:off x="107504" y="1124744"/>
            <a:ext cx="5616624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빠른 실행 도구 모음 기능 추가하기</a:t>
            </a:r>
          </a:p>
        </p:txBody>
      </p:sp>
    </p:spTree>
    <p:extLst>
      <p:ext uri="{BB962C8B-B14F-4D97-AF65-F5344CB8AC3E}">
        <p14:creationId xmlns:p14="http://schemas.microsoft.com/office/powerpoint/2010/main" val="8843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행</a:t>
            </a:r>
            <a:r>
              <a:rPr lang="en-US" altLang="ko-KR" sz="2800" dirty="0">
                <a:solidFill>
                  <a:schemeClr val="bg1"/>
                </a:solidFill>
              </a:rPr>
              <a:t>•</a:t>
            </a:r>
            <a:r>
              <a:rPr lang="ko-KR" altLang="en-US" sz="2800" dirty="0">
                <a:solidFill>
                  <a:schemeClr val="bg1"/>
                </a:solidFill>
              </a:rPr>
              <a:t>열 관리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행</a:t>
            </a:r>
            <a:r>
              <a:rPr lang="en-US" altLang="ko-KR" sz="2200" dirty="0" smtClean="0">
                <a:solidFill>
                  <a:srgbClr val="00B050"/>
                </a:solidFill>
                <a:latin typeface="맑은 고딕"/>
                <a:ea typeface="맑은 고딕"/>
              </a:rPr>
              <a:t>•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열 숨기기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숨겨진 </a:t>
            </a:r>
            <a:r>
              <a:rPr lang="ko-KR" altLang="en-US" sz="1800" b="0" dirty="0"/>
              <a:t>행이나 열을 나타내고 </a:t>
            </a:r>
            <a:r>
              <a:rPr lang="ko-KR" altLang="en-US" sz="1800" b="0" dirty="0" smtClean="0"/>
              <a:t>싶으면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숨겨진 좌</a:t>
            </a:r>
            <a:r>
              <a:rPr lang="en-US" altLang="ko-KR" sz="1800" b="0" dirty="0"/>
              <a:t>·</a:t>
            </a:r>
            <a:r>
              <a:rPr lang="ko-KR" altLang="en-US" sz="1800" b="0" dirty="0"/>
              <a:t>우 열에 블록을 </a:t>
            </a:r>
            <a:r>
              <a:rPr lang="ko-KR" altLang="en-US" sz="1800" b="0" dirty="0" smtClean="0"/>
              <a:t>씌운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다음 </a:t>
            </a:r>
            <a:r>
              <a:rPr lang="ko-KR" altLang="en-US" sz="1800" b="0" dirty="0"/>
              <a:t>마우스 오른쪽 버튼을 </a:t>
            </a:r>
            <a:r>
              <a:rPr lang="ko-KR" altLang="en-US" sz="1800" b="0" dirty="0" smtClean="0"/>
              <a:t>누른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다음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숨기기 취소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824536" cy="367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0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08. </a:t>
            </a:r>
            <a:r>
              <a:rPr lang="ko-KR" altLang="en-US" sz="2800" dirty="0" err="1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따라해보기</a:t>
            </a:r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엑셀 기본 시트 수 변경하기</a:t>
            </a:r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135285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파일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탭의 </a:t>
            </a:r>
            <a:r>
              <a:rPr lang="en-US" altLang="ko-KR" sz="1800" b="0" dirty="0">
                <a:solidFill>
                  <a:srgbClr val="FF0000"/>
                </a:solidFill>
              </a:rPr>
              <a:t>②</a:t>
            </a:r>
            <a:r>
              <a:rPr lang="en-US" altLang="ko-KR" sz="1800" b="0" dirty="0"/>
              <a:t> [</a:t>
            </a:r>
            <a:r>
              <a:rPr lang="ko-KR" altLang="en-US" sz="1800" b="0" dirty="0"/>
              <a:t>옵션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클릭</a:t>
            </a:r>
            <a:endParaRPr lang="en-US" altLang="ko-KR" sz="1800" b="0" dirty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/>
              <a:t>   「 </a:t>
            </a:r>
            <a:r>
              <a:rPr lang="en-US" altLang="ko-KR" sz="1800" b="0" dirty="0"/>
              <a:t>Excel </a:t>
            </a:r>
            <a:r>
              <a:rPr lang="ko-KR" altLang="en-US" sz="1800" b="0" dirty="0"/>
              <a:t>옵션」대화상자에서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맑은 고딕"/>
                <a:ea typeface="맑은 고딕"/>
              </a:rPr>
              <a:t>③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일반</a:t>
            </a:r>
            <a:r>
              <a:rPr lang="en-US" altLang="ko-KR" sz="1800" b="0" dirty="0" smtClean="0"/>
              <a:t>]</a:t>
            </a:r>
            <a:r>
              <a:rPr lang="ko-KR" altLang="en-US" sz="1800" b="0" dirty="0"/>
              <a:t>을 클릭하고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</a:rPr>
              <a:t>④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포함할 시트 수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 에서 원하는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시트 수를 입력</a:t>
            </a:r>
            <a:endParaRPr lang="en-US" altLang="ko-KR" sz="1800" b="0" dirty="0">
              <a:latin typeface="맑은 고딕"/>
              <a:ea typeface="맑은 고딕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96752"/>
            <a:ext cx="4680000" cy="379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12976"/>
            <a:ext cx="4680000" cy="337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9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700" dirty="0">
              <a:latin typeface="새굴림" pitchFamily="18" charset="-127"/>
              <a:ea typeface="새굴림" pitchFamily="18" charset="-127"/>
            </a:endParaRPr>
          </a:p>
          <a:p>
            <a:endParaRPr lang="ko-KR" altLang="en-US" sz="2000" dirty="0">
              <a:solidFill>
                <a:srgbClr val="0070C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91591"/>
            <a:ext cx="5688632" cy="397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5320" y="5065111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‘번호’는 자동 채우기를 이용해서 데이터를 입력하시오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endParaRPr lang="en-US" altLang="ko-KR" sz="16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평가기준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’은 자동 채우기와 사용자 지정 목록으로 채우기를 이용해서 데이터를 </a:t>
            </a:r>
            <a:r>
              <a:rPr lang="ko-KR" altLang="en-US" sz="1600" dirty="0" err="1" smtClean="0">
                <a:latin typeface="새굴림" pitchFamily="18" charset="-127"/>
                <a:ea typeface="새굴림" pitchFamily="18" charset="-127"/>
              </a:rPr>
              <a:t>입력하시</a:t>
            </a:r>
            <a:endParaRPr lang="en-US" altLang="ko-KR" sz="16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  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endParaRPr lang="en-US" altLang="ko-KR" sz="16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</a:t>
            </a:r>
            <a:r>
              <a:rPr lang="en-US" altLang="ko-KR" sz="16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600" dirty="0" smtClean="0">
                <a:latin typeface="새굴림" pitchFamily="18" charset="-127"/>
                <a:ea typeface="새굴림" pitchFamily="18" charset="-127"/>
              </a:rPr>
              <a:t>나머지 </a:t>
            </a:r>
            <a:r>
              <a:rPr lang="ko-KR" altLang="en-US" sz="1600" dirty="0">
                <a:latin typeface="새굴림" pitchFamily="18" charset="-127"/>
                <a:ea typeface="새굴림" pitchFamily="18" charset="-127"/>
              </a:rPr>
              <a:t>데이터를 입력하시오</a:t>
            </a:r>
            <a:r>
              <a:rPr lang="en-US" altLang="ko-KR" sz="1600" dirty="0"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600" dirty="0"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빠른 실행 도구 모음과 리본 메뉴 편집하기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dirty="0" smtClean="0">
                <a:solidFill>
                  <a:srgbClr val="FF0000"/>
                </a:solidFill>
              </a:rPr>
              <a:t> </a:t>
            </a:r>
            <a:r>
              <a:rPr lang="ko-KR" altLang="en-US" sz="1800" b="0" dirty="0" smtClean="0"/>
              <a:t>제거할 명령에서 마우스 오른쪽 버튼을 </a:t>
            </a:r>
            <a:r>
              <a:rPr lang="ko-KR" altLang="en-US" sz="1800" b="0" dirty="0"/>
              <a:t>누른 다음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빠른 실행 도구 </a:t>
            </a:r>
            <a:r>
              <a:rPr lang="ko-KR" altLang="en-US" sz="1800" b="0" dirty="0" smtClean="0"/>
              <a:t>모음에서 </a:t>
            </a:r>
            <a:r>
              <a:rPr lang="ko-KR" altLang="en-US" sz="1800" b="0" dirty="0"/>
              <a:t>제거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를 클릭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544616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빠른 실행 도구 모음 기능 삭제하기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1" y="1700808"/>
            <a:ext cx="4680000" cy="409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5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선택하기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셀을 선택하는 가장 기본적인 </a:t>
            </a:r>
            <a:r>
              <a:rPr lang="ko-KR" altLang="en-US" sz="1800" b="0" dirty="0" smtClean="0"/>
              <a:t>방법은 마우스를 </a:t>
            </a:r>
            <a:r>
              <a:rPr lang="ko-KR" altLang="en-US" sz="1800" b="0" dirty="0"/>
              <a:t>이용하는 것이다</a:t>
            </a:r>
            <a:r>
              <a:rPr lang="en-US" altLang="ko-KR" sz="1800" b="0" dirty="0"/>
              <a:t>.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하나의 셀을 </a:t>
            </a:r>
            <a:r>
              <a:rPr lang="ko-KR" altLang="en-US" sz="1800" b="0" dirty="0"/>
              <a:t>선택할 때는 </a:t>
            </a:r>
            <a:r>
              <a:rPr lang="ko-KR" altLang="en-US" sz="1800" b="0" dirty="0" err="1" smtClean="0"/>
              <a:t>선택하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고자 </a:t>
            </a:r>
            <a:r>
              <a:rPr lang="ko-KR" altLang="en-US" sz="1800" b="0" dirty="0"/>
              <a:t>하는 </a:t>
            </a:r>
            <a:r>
              <a:rPr lang="ko-KR" altLang="en-US" sz="1800" b="0" dirty="0" smtClean="0"/>
              <a:t>셀을 클릭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하나의 셀 선택과 이동하기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4680000" cy="37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32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6" y="1563591"/>
            <a:ext cx="7992888" cy="527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셀 선택하기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77008"/>
            <a:ext cx="3562350" cy="16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여러 개의 셀 선택하기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특정 행이나 </a:t>
            </a:r>
            <a:r>
              <a:rPr lang="ko-KR" altLang="en-US" sz="1800" b="0" dirty="0" smtClean="0"/>
              <a:t>열 전체를 </a:t>
            </a:r>
            <a:r>
              <a:rPr lang="ko-KR" altLang="en-US" sz="1800" b="0" dirty="0"/>
              <a:t>선택하려면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행 </a:t>
            </a:r>
            <a:r>
              <a:rPr lang="ko-KR" altLang="en-US" sz="1800" b="0" dirty="0"/>
              <a:t>머리글 또는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열 </a:t>
            </a:r>
            <a:r>
              <a:rPr lang="ko-KR" altLang="en-US" sz="1800" b="0" dirty="0" smtClean="0"/>
              <a:t>머리글 클릭</a:t>
            </a:r>
            <a:endParaRPr lang="ko-KR" altLang="en-US" sz="1800" dirty="0">
              <a:solidFill>
                <a:schemeClr val="tx1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" y="5173613"/>
            <a:ext cx="3202310" cy="1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3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2778</Words>
  <Application>Microsoft Office PowerPoint</Application>
  <PresentationFormat>화면 슬라이드 쇼(4:3)</PresentationFormat>
  <Paragraphs>683</Paragraphs>
  <Slides>62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HY강B</vt:lpstr>
      <vt:lpstr>맑은 고딕</vt:lpstr>
      <vt:lpstr>새굴림</vt:lpstr>
      <vt:lpstr>Arial</vt:lpstr>
      <vt:lpstr>Office 테마</vt:lpstr>
      <vt:lpstr>PowerPoint 프레젠테이션</vt:lpstr>
      <vt:lpstr>CHAPTER 02 데이터의 입력과 편집</vt:lpstr>
      <vt:lpstr>01. 엑셀의 작업 구조</vt:lpstr>
      <vt:lpstr>01. 엑셀의 작업 구조</vt:lpstr>
      <vt:lpstr>02. 빠른 실행 도구 모음과 리본 메뉴 편집하기</vt:lpstr>
      <vt:lpstr>02. 빠른 실행 도구 모음과 리본 메뉴 편집하기</vt:lpstr>
      <vt:lpstr>02. 빠른 실행 도구 모음과 리본 메뉴 편집하기</vt:lpstr>
      <vt:lpstr>03. 셀 선택하기</vt:lpstr>
      <vt:lpstr>03. 셀 선택하기</vt:lpstr>
      <vt:lpstr>03. 셀 선택하기</vt:lpstr>
      <vt:lpstr>03. 셀 선택하기</vt:lpstr>
      <vt:lpstr>03. 셀 선택하기</vt:lpstr>
      <vt:lpstr>03. 셀 선택하기</vt:lpstr>
      <vt:lpstr>03. 셀 선택하기</vt:lpstr>
      <vt:lpstr>04. 데이터 입력하기</vt:lpstr>
      <vt:lpstr>04. 데이터 입력하기</vt:lpstr>
      <vt:lpstr>04. 데이터 입력하기</vt:lpstr>
      <vt:lpstr>04. 데이터 입력하기</vt:lpstr>
      <vt:lpstr>04. 데이터 입력하기</vt:lpstr>
      <vt:lpstr>04. 데이터 입력하기</vt:lpstr>
      <vt:lpstr>04. 데이터 입력하기</vt:lpstr>
      <vt:lpstr>04. 데이터 입력하기</vt:lpstr>
      <vt:lpstr>05. 자동 채우기 핸들</vt:lpstr>
      <vt:lpstr>05. 자동 채우기 핸들</vt:lpstr>
      <vt:lpstr>05. 자동 채우기 핸들</vt:lpstr>
      <vt:lpstr>05. 자동 채우기 핸들</vt:lpstr>
      <vt:lpstr>05. 자동 채우기 핸들</vt:lpstr>
      <vt:lpstr>05. 자동 채우기 핸들</vt:lpstr>
      <vt:lpstr>05. 자동 채우기 핸들</vt:lpstr>
      <vt:lpstr>05. 자동 채우기 핸들</vt:lpstr>
      <vt:lpstr>06. 워크시트 관리</vt:lpstr>
      <vt:lpstr>06. 워크시트 관리</vt:lpstr>
      <vt:lpstr>06. 워크시트 관리</vt:lpstr>
      <vt:lpstr>06. 워크시트 관리</vt:lpstr>
      <vt:lpstr>06. 워크시트 관리</vt:lpstr>
      <vt:lpstr>06. 워크시트 관리</vt:lpstr>
      <vt:lpstr>PowerPoint 프레젠테이션</vt:lpstr>
      <vt:lpstr>06. 워크시트 관리</vt:lpstr>
      <vt:lpstr>PowerPoint 프레젠테이션</vt:lpstr>
      <vt:lpstr>06. 워크시트 관리</vt:lpstr>
      <vt:lpstr>06. 워크시트 관리</vt:lpstr>
      <vt:lpstr>PowerPoint 프레젠테이션</vt:lpstr>
      <vt:lpstr>06. 워크시트 관리</vt:lpstr>
      <vt:lpstr>06. 워크시트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07. 행•열 관리</vt:lpstr>
      <vt:lpstr>07. 행•열 관리 -동일</vt:lpstr>
      <vt:lpstr>PowerPoint 프레젠테이션</vt:lpstr>
      <vt:lpstr>07. 행•열 관리</vt:lpstr>
      <vt:lpstr>07. 행•열 관리</vt:lpstr>
      <vt:lpstr>07. 행•열 관리</vt:lpstr>
      <vt:lpstr>07. 행•열 관리</vt:lpstr>
      <vt:lpstr>07. 행•열 관리</vt:lpstr>
      <vt:lpstr>07. 행•열 관리</vt:lpstr>
      <vt:lpstr>07. 행•열 관리</vt:lpstr>
      <vt:lpstr>08. 따라해보기(엑셀 기본 시트 수 변경하기)</vt:lpstr>
      <vt:lpstr>09. 연습문제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엑셀2010달인만들기</dc:title>
  <dc:creator>신수복;민호근</dc:creator>
  <cp:lastModifiedBy>19107</cp:lastModifiedBy>
  <cp:revision>176</cp:revision>
  <cp:lastPrinted>2016-03-03T12:48:48Z</cp:lastPrinted>
  <dcterms:created xsi:type="dcterms:W3CDTF">2011-07-03T12:42:15Z</dcterms:created>
  <dcterms:modified xsi:type="dcterms:W3CDTF">2016-03-03T13:22:48Z</dcterms:modified>
</cp:coreProperties>
</file>